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9"/>
  </p:notesMasterIdLst>
  <p:handoutMasterIdLst>
    <p:handoutMasterId r:id="rId20"/>
  </p:handoutMasterIdLst>
  <p:sldIdLst>
    <p:sldId id="256" r:id="rId2"/>
    <p:sldId id="307" r:id="rId3"/>
    <p:sldId id="323" r:id="rId4"/>
    <p:sldId id="308" r:id="rId5"/>
    <p:sldId id="309" r:id="rId6"/>
    <p:sldId id="315" r:id="rId7"/>
    <p:sldId id="310" r:id="rId8"/>
    <p:sldId id="324" r:id="rId9"/>
    <p:sldId id="311" r:id="rId10"/>
    <p:sldId id="312" r:id="rId11"/>
    <p:sldId id="313" r:id="rId12"/>
    <p:sldId id="314" r:id="rId13"/>
    <p:sldId id="316" r:id="rId14"/>
    <p:sldId id="317" r:id="rId15"/>
    <p:sldId id="318" r:id="rId16"/>
    <p:sldId id="319" r:id="rId17"/>
    <p:sldId id="322" r:id="rId18"/>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a:srgbClr val="FF0000"/>
    <a:srgbClr val="000000"/>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5842" autoAdjust="0"/>
  </p:normalViewPr>
  <p:slideViewPr>
    <p:cSldViewPr>
      <p:cViewPr>
        <p:scale>
          <a:sx n="70" d="100"/>
          <a:sy n="70" d="100"/>
        </p:scale>
        <p:origin x="-2904" y="-760"/>
      </p:cViewPr>
      <p:guideLst>
        <p:guide orient="horz" pos="2160"/>
        <p:guide pos="2880"/>
      </p:guideLst>
    </p:cSldViewPr>
  </p:slideViewPr>
  <p:outlineViewPr>
    <p:cViewPr>
      <p:scale>
        <a:sx n="33" d="100"/>
        <a:sy n="33" d="100"/>
      </p:scale>
      <p:origin x="36" y="265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2" d="100"/>
          <a:sy n="82" d="100"/>
        </p:scale>
        <p:origin x="-3918"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410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49688" y="0"/>
            <a:ext cx="2946400" cy="494108"/>
          </a:xfrm>
          <a:prstGeom prst="rect">
            <a:avLst/>
          </a:prstGeom>
        </p:spPr>
        <p:txBody>
          <a:bodyPr vert="horz" lIns="91440" tIns="45720" rIns="91440" bIns="45720" rtlCol="0"/>
          <a:lstStyle>
            <a:lvl1pPr algn="r">
              <a:defRPr sz="1200"/>
            </a:lvl1pPr>
          </a:lstStyle>
          <a:p>
            <a:fld id="{E6B99C36-010E-43C0-AC61-BD22D7E78BF5}" type="datetimeFigureOut">
              <a:rPr lang="en-GB" smtClean="0"/>
              <a:t>07/03/2018</a:t>
            </a:fld>
            <a:endParaRPr lang="en-GB"/>
          </a:p>
        </p:txBody>
      </p:sp>
      <p:sp>
        <p:nvSpPr>
          <p:cNvPr id="4" name="Fußzeilenplatzhalter 3"/>
          <p:cNvSpPr>
            <a:spLocks noGrp="1"/>
          </p:cNvSpPr>
          <p:nvPr>
            <p:ph type="ftr" sz="quarter" idx="2"/>
          </p:nvPr>
        </p:nvSpPr>
        <p:spPr>
          <a:xfrm>
            <a:off x="0" y="9376977"/>
            <a:ext cx="2946400" cy="494108"/>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49688" y="9376977"/>
            <a:ext cx="2946400" cy="494108"/>
          </a:xfrm>
          <a:prstGeom prst="rect">
            <a:avLst/>
          </a:prstGeom>
        </p:spPr>
        <p:txBody>
          <a:bodyPr vert="horz" lIns="91440" tIns="45720" rIns="91440" bIns="45720" rtlCol="0" anchor="b"/>
          <a:lstStyle>
            <a:lvl1pPr algn="r">
              <a:defRPr sz="1200"/>
            </a:lvl1pPr>
          </a:lstStyle>
          <a:p>
            <a:fld id="{831F802D-D840-4487-A76F-C4C47DC7CA81}" type="slidenum">
              <a:rPr lang="en-GB" smtClean="0"/>
              <a:t>‹#›</a:t>
            </a:fld>
            <a:endParaRPr lang="en-GB"/>
          </a:p>
        </p:txBody>
      </p:sp>
    </p:spTree>
    <p:extLst>
      <p:ext uri="{BB962C8B-B14F-4D97-AF65-F5344CB8AC3E}">
        <p14:creationId xmlns:p14="http://schemas.microsoft.com/office/powerpoint/2010/main" val="12913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08"/>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idx="1"/>
          </p:nvPr>
        </p:nvSpPr>
        <p:spPr>
          <a:xfrm>
            <a:off x="3849688" y="0"/>
            <a:ext cx="2946400" cy="494108"/>
          </a:xfrm>
          <a:prstGeom prst="rect">
            <a:avLst/>
          </a:prstGeom>
        </p:spPr>
        <p:txBody>
          <a:bodyPr vert="horz" lIns="91440" tIns="45720" rIns="91440" bIns="45720" rtlCol="0"/>
          <a:lstStyle>
            <a:lvl1pPr algn="r">
              <a:defRPr sz="1200" smtClean="0">
                <a:cs typeface="+mn-cs"/>
              </a:defRPr>
            </a:lvl1pPr>
          </a:lstStyle>
          <a:p>
            <a:pPr>
              <a:defRPr/>
            </a:pPr>
            <a:fld id="{F02FE46F-56A2-4800-A67C-41A0C7F5DE30}" type="datetimeFigureOut">
              <a:rPr lang="en-GB"/>
              <a:pPr>
                <a:defRPr/>
              </a:pPr>
              <a:t>07/03/2018</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690069"/>
            <a:ext cx="5438775" cy="4442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6977"/>
            <a:ext cx="2946400" cy="494108"/>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p:cNvSpPr>
            <a:spLocks noGrp="1"/>
          </p:cNvSpPr>
          <p:nvPr>
            <p:ph type="sldNum" sz="quarter" idx="5"/>
          </p:nvPr>
        </p:nvSpPr>
        <p:spPr>
          <a:xfrm>
            <a:off x="3849688" y="9376977"/>
            <a:ext cx="2946400" cy="494108"/>
          </a:xfrm>
          <a:prstGeom prst="rect">
            <a:avLst/>
          </a:prstGeom>
        </p:spPr>
        <p:txBody>
          <a:bodyPr vert="horz" lIns="91440" tIns="45720" rIns="91440" bIns="45720" rtlCol="0" anchor="b"/>
          <a:lstStyle>
            <a:lvl1pPr algn="r">
              <a:defRPr sz="1200" smtClean="0">
                <a:cs typeface="+mn-cs"/>
              </a:defRPr>
            </a:lvl1pPr>
          </a:lstStyle>
          <a:p>
            <a:pPr>
              <a:defRPr/>
            </a:pPr>
            <a:fld id="{69A9CBC8-6525-4D25-9862-4BCB70565ABA}" type="slidenum">
              <a:rPr lang="en-GB"/>
              <a:pPr>
                <a:defRPr/>
              </a:pPr>
              <a:t>‹#›</a:t>
            </a:fld>
            <a:endParaRPr lang="en-GB"/>
          </a:p>
        </p:txBody>
      </p:sp>
    </p:spTree>
    <p:extLst>
      <p:ext uri="{BB962C8B-B14F-4D97-AF65-F5344CB8AC3E}">
        <p14:creationId xmlns:p14="http://schemas.microsoft.com/office/powerpoint/2010/main" val="30501274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295400" y="2741613"/>
            <a:ext cx="7618413" cy="457200"/>
          </a:xfrm>
        </p:spPr>
        <p:txBody>
          <a:bodyPr/>
          <a:lstStyle>
            <a:lvl1pPr>
              <a:defRPr sz="2400">
                <a:solidFill>
                  <a:srgbClr val="887F6E"/>
                </a:solidFill>
              </a:defRPr>
            </a:lvl1pPr>
          </a:lstStyle>
          <a:p>
            <a:pPr lvl="0"/>
            <a:r>
              <a:rPr lang="en-GB" noProof="0" smtClean="0"/>
              <a:t>Click to edit Master title style</a:t>
            </a:r>
          </a:p>
        </p:txBody>
      </p:sp>
      <p:sp>
        <p:nvSpPr>
          <p:cNvPr id="6147" name="Rectangle 3"/>
          <p:cNvSpPr>
            <a:spLocks noGrp="1" noChangeArrowheads="1"/>
          </p:cNvSpPr>
          <p:nvPr>
            <p:ph type="subTitle" idx="1"/>
          </p:nvPr>
        </p:nvSpPr>
        <p:spPr>
          <a:xfrm>
            <a:off x="1295400" y="3295650"/>
            <a:ext cx="7618413" cy="457200"/>
          </a:xfrm>
        </p:spPr>
        <p:txBody>
          <a:bodyPr/>
          <a:lstStyle>
            <a:lvl1pPr marL="0" indent="0" algn="r">
              <a:buFontTx/>
              <a:buNone/>
              <a:defRPr sz="1800"/>
            </a:lvl1pPr>
          </a:lstStyle>
          <a:p>
            <a:pPr lvl="0"/>
            <a:r>
              <a:rPr lang="en-GB" noProof="0" smtClean="0"/>
              <a:t>Click to edit Master subtitle style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9D9030D1-9A54-442E-8EA1-8508DE09B6E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455613" y="6354763"/>
            <a:ext cx="5334000" cy="363537"/>
          </a:xfrm>
        </p:spPr>
        <p:txBody>
          <a:bodyPr/>
          <a:lstStyle>
            <a:lvl1pPr>
              <a:defRPr/>
            </a:lvl1pPr>
          </a:lstStyle>
          <a:p>
            <a:pPr>
              <a:defRPr/>
            </a:pPr>
            <a:endParaRPr lang="en-GB"/>
          </a:p>
        </p:txBody>
      </p:sp>
      <p:sp>
        <p:nvSpPr>
          <p:cNvPr id="3" name="Espace réservé du numéro de diapositive 2"/>
          <p:cNvSpPr>
            <a:spLocks noGrp="1"/>
          </p:cNvSpPr>
          <p:nvPr>
            <p:ph type="sldNum" sz="quarter" idx="11"/>
          </p:nvPr>
        </p:nvSpPr>
        <p:spPr>
          <a:xfrm>
            <a:off x="7920038" y="6354763"/>
            <a:ext cx="763587" cy="363537"/>
          </a:xfrm>
        </p:spPr>
        <p:txBody>
          <a:bodyPr/>
          <a:lstStyle>
            <a:lvl1pPr>
              <a:defRPr/>
            </a:lvl1pPr>
          </a:lstStyle>
          <a:p>
            <a:pPr>
              <a:defRPr/>
            </a:pPr>
            <a:fld id="{48CC642E-23FC-4CFD-8381-25622B9060DF}" type="slidenum">
              <a:rPr lang="en-GB"/>
              <a:pPr>
                <a:defRPr/>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12813"/>
            <a:ext cx="8226425" cy="687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752600"/>
            <a:ext cx="8226425" cy="4408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455613" y="6354763"/>
            <a:ext cx="5334000" cy="3635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900">
                <a:solidFill>
                  <a:srgbClr val="887F6E"/>
                </a:solidFill>
                <a:cs typeface="+mn-cs"/>
              </a:defRPr>
            </a:lvl1pPr>
          </a:lstStyle>
          <a:p>
            <a:pPr>
              <a:defRPr/>
            </a:pPr>
            <a:endParaRPr lang="en-GB"/>
          </a:p>
        </p:txBody>
      </p:sp>
      <p:sp>
        <p:nvSpPr>
          <p:cNvPr id="1030" name="Rectangle 6"/>
          <p:cNvSpPr>
            <a:spLocks noGrp="1" noChangeArrowheads="1"/>
          </p:cNvSpPr>
          <p:nvPr>
            <p:ph type="sldNum" sz="quarter" idx="4"/>
          </p:nvPr>
        </p:nvSpPr>
        <p:spPr bwMode="auto">
          <a:xfrm>
            <a:off x="7920038" y="6354763"/>
            <a:ext cx="763587" cy="3635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solidFill>
                  <a:srgbClr val="887F6E"/>
                </a:solidFill>
                <a:cs typeface="+mn-cs"/>
              </a:defRPr>
            </a:lvl1pPr>
          </a:lstStyle>
          <a:p>
            <a:pPr>
              <a:defRPr/>
            </a:pPr>
            <a:fld id="{3236B2A9-A7B5-41B6-8695-C7FEAEFF0AD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timing>
    <p:tnLst>
      <p:par>
        <p:cTn id="1" dur="indefinite" restart="never" nodeType="tmRoot"/>
      </p:par>
    </p:tnLst>
  </p:timing>
  <p:hf hdr="0"/>
  <p:txStyles>
    <p:title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Arial" charset="0"/>
        </a:defRPr>
      </a:lvl2pPr>
      <a:lvl3pPr algn="r" rtl="0" eaLnBrk="0" fontAlgn="base" hangingPunct="0">
        <a:spcBef>
          <a:spcPct val="0"/>
        </a:spcBef>
        <a:spcAft>
          <a:spcPct val="0"/>
        </a:spcAft>
        <a:defRPr sz="2200" b="1">
          <a:solidFill>
            <a:schemeClr val="bg1"/>
          </a:solidFill>
          <a:latin typeface="Arial" charset="0"/>
        </a:defRPr>
      </a:lvl3pPr>
      <a:lvl4pPr algn="r" rtl="0" eaLnBrk="0" fontAlgn="base" hangingPunct="0">
        <a:spcBef>
          <a:spcPct val="0"/>
        </a:spcBef>
        <a:spcAft>
          <a:spcPct val="0"/>
        </a:spcAft>
        <a:defRPr sz="2200" b="1">
          <a:solidFill>
            <a:schemeClr val="bg1"/>
          </a:solidFill>
          <a:latin typeface="Arial" charset="0"/>
        </a:defRPr>
      </a:lvl4pPr>
      <a:lvl5pPr algn="r" rtl="0" eaLnBrk="0" fontAlgn="base" hangingPunct="0">
        <a:spcBef>
          <a:spcPct val="0"/>
        </a:spcBef>
        <a:spcAft>
          <a:spcPct val="0"/>
        </a:spcAft>
        <a:defRPr sz="2200" b="1">
          <a:solidFill>
            <a:schemeClr val="bg1"/>
          </a:solidFill>
          <a:latin typeface="Arial" charset="0"/>
        </a:defRPr>
      </a:lvl5pPr>
      <a:lvl6pPr marL="457200" algn="r" rtl="0" fontAlgn="base">
        <a:spcBef>
          <a:spcPct val="0"/>
        </a:spcBef>
        <a:spcAft>
          <a:spcPct val="0"/>
        </a:spcAft>
        <a:defRPr sz="2200" b="1">
          <a:solidFill>
            <a:schemeClr val="bg1"/>
          </a:solidFill>
          <a:latin typeface="Arial" charset="0"/>
        </a:defRPr>
      </a:lvl6pPr>
      <a:lvl7pPr marL="914400" algn="r" rtl="0" fontAlgn="base">
        <a:spcBef>
          <a:spcPct val="0"/>
        </a:spcBef>
        <a:spcAft>
          <a:spcPct val="0"/>
        </a:spcAft>
        <a:defRPr sz="2200" b="1">
          <a:solidFill>
            <a:schemeClr val="bg1"/>
          </a:solidFill>
          <a:latin typeface="Arial" charset="0"/>
        </a:defRPr>
      </a:lvl7pPr>
      <a:lvl8pPr marL="1371600" algn="r" rtl="0" fontAlgn="base">
        <a:spcBef>
          <a:spcPct val="0"/>
        </a:spcBef>
        <a:spcAft>
          <a:spcPct val="0"/>
        </a:spcAft>
        <a:defRPr sz="2200" b="1">
          <a:solidFill>
            <a:schemeClr val="bg1"/>
          </a:solidFill>
          <a:latin typeface="Arial" charset="0"/>
        </a:defRPr>
      </a:lvl8pPr>
      <a:lvl9pPr marL="1828800" algn="r" rtl="0" fontAlgn="base">
        <a:spcBef>
          <a:spcPct val="0"/>
        </a:spcBef>
        <a:spcAft>
          <a:spcPct val="0"/>
        </a:spcAft>
        <a:defRPr sz="2200" b="1">
          <a:solidFill>
            <a:schemeClr val="bg1"/>
          </a:solidFill>
          <a:latin typeface="Arial" charset="0"/>
        </a:defRPr>
      </a:lvl9pPr>
    </p:titleStyle>
    <p:bodyStyle>
      <a:lvl1pPr marL="269875" indent="-269875" algn="l" rtl="0" eaLnBrk="0" fontAlgn="base" hangingPunct="0">
        <a:spcBef>
          <a:spcPct val="20000"/>
        </a:spcBef>
        <a:spcAft>
          <a:spcPct val="0"/>
        </a:spcAft>
        <a:buClr>
          <a:srgbClr val="887F6E"/>
        </a:buClr>
        <a:buChar char="•"/>
        <a:defRPr sz="2200">
          <a:solidFill>
            <a:schemeClr val="tx1"/>
          </a:solidFill>
          <a:latin typeface="+mn-lt"/>
          <a:ea typeface="+mn-ea"/>
          <a:cs typeface="+mn-cs"/>
        </a:defRPr>
      </a:lvl1pPr>
      <a:lvl2pPr marL="714375" indent="-265113" algn="l" rtl="0" eaLnBrk="0" fontAlgn="base" hangingPunct="0">
        <a:spcBef>
          <a:spcPct val="20000"/>
        </a:spcBef>
        <a:spcAft>
          <a:spcPct val="0"/>
        </a:spcAft>
        <a:buClr>
          <a:srgbClr val="887F6E"/>
        </a:buClr>
        <a:buChar char="•"/>
        <a:defRPr sz="2000">
          <a:solidFill>
            <a:schemeClr val="tx1"/>
          </a:solidFill>
          <a:latin typeface="+mn-lt"/>
        </a:defRPr>
      </a:lvl2pPr>
      <a:lvl3pPr marL="1160463" indent="-266700" algn="l" rtl="0" eaLnBrk="0" fontAlgn="base" hangingPunct="0">
        <a:spcBef>
          <a:spcPct val="20000"/>
        </a:spcBef>
        <a:spcAft>
          <a:spcPct val="0"/>
        </a:spcAft>
        <a:buClr>
          <a:srgbClr val="887F6E"/>
        </a:buClr>
        <a:buChar char="•"/>
        <a:defRPr>
          <a:solidFill>
            <a:schemeClr val="tx1"/>
          </a:solidFill>
          <a:latin typeface="+mn-lt"/>
        </a:defRPr>
      </a:lvl3pPr>
      <a:lvl4pPr marL="1617663" indent="-277813" algn="l" rtl="0" eaLnBrk="0" fontAlgn="base" hangingPunct="0">
        <a:spcBef>
          <a:spcPct val="20000"/>
        </a:spcBef>
        <a:spcAft>
          <a:spcPct val="0"/>
        </a:spcAft>
        <a:buClr>
          <a:srgbClr val="887F6E"/>
        </a:buClr>
        <a:buChar char="•"/>
        <a:defRPr>
          <a:solidFill>
            <a:schemeClr val="tx1"/>
          </a:solidFill>
          <a:latin typeface="+mn-lt"/>
        </a:defRPr>
      </a:lvl4pPr>
      <a:lvl5pPr marL="2066925" indent="-269875" algn="l" rtl="0" eaLnBrk="0" fontAlgn="base" hangingPunct="0">
        <a:spcBef>
          <a:spcPct val="20000"/>
        </a:spcBef>
        <a:spcAft>
          <a:spcPct val="0"/>
        </a:spcAft>
        <a:buClr>
          <a:srgbClr val="887F6E"/>
        </a:buClr>
        <a:buChar char="•"/>
        <a:defRPr>
          <a:solidFill>
            <a:schemeClr val="tx1"/>
          </a:solidFill>
          <a:latin typeface="+mn-lt"/>
        </a:defRPr>
      </a:lvl5pPr>
      <a:lvl6pPr marL="2524125" indent="-269875" algn="l" rtl="0" fontAlgn="base">
        <a:spcBef>
          <a:spcPct val="20000"/>
        </a:spcBef>
        <a:spcAft>
          <a:spcPct val="0"/>
        </a:spcAft>
        <a:buClr>
          <a:srgbClr val="887F6E"/>
        </a:buClr>
        <a:buChar char="•"/>
        <a:defRPr>
          <a:solidFill>
            <a:schemeClr val="tx1"/>
          </a:solidFill>
          <a:latin typeface="+mn-lt"/>
        </a:defRPr>
      </a:lvl6pPr>
      <a:lvl7pPr marL="2981325" indent="-269875" algn="l" rtl="0" fontAlgn="base">
        <a:spcBef>
          <a:spcPct val="20000"/>
        </a:spcBef>
        <a:spcAft>
          <a:spcPct val="0"/>
        </a:spcAft>
        <a:buClr>
          <a:srgbClr val="887F6E"/>
        </a:buClr>
        <a:buChar char="•"/>
        <a:defRPr>
          <a:solidFill>
            <a:schemeClr val="tx1"/>
          </a:solidFill>
          <a:latin typeface="+mn-lt"/>
        </a:defRPr>
      </a:lvl7pPr>
      <a:lvl8pPr marL="3438525" indent="-269875" algn="l" rtl="0" fontAlgn="base">
        <a:spcBef>
          <a:spcPct val="20000"/>
        </a:spcBef>
        <a:spcAft>
          <a:spcPct val="0"/>
        </a:spcAft>
        <a:buClr>
          <a:srgbClr val="887F6E"/>
        </a:buClr>
        <a:buChar char="•"/>
        <a:defRPr>
          <a:solidFill>
            <a:schemeClr val="tx1"/>
          </a:solidFill>
          <a:latin typeface="+mn-lt"/>
        </a:defRPr>
      </a:lvl8pPr>
      <a:lvl9pPr marL="3895725" indent="-269875" algn="l" rtl="0" fontAlgn="base">
        <a:spcBef>
          <a:spcPct val="20000"/>
        </a:spcBef>
        <a:spcAft>
          <a:spcPct val="0"/>
        </a:spcAft>
        <a:buClr>
          <a:srgbClr val="887F6E"/>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ept.org/ec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txBox="1">
            <a:spLocks/>
          </p:cNvSpPr>
          <p:nvPr/>
        </p:nvSpPr>
        <p:spPr>
          <a:xfrm>
            <a:off x="7920038" y="6354763"/>
            <a:ext cx="763587" cy="363537"/>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9D9030D1-9A54-442E-8EA1-8508DE09B6E8}" type="slidenum">
              <a:rPr lang="en-GB" sz="1000" smtClean="0"/>
              <a:pPr algn="r">
                <a:defRPr/>
              </a:pPr>
              <a:t>1</a:t>
            </a:fld>
            <a:endParaRPr lang="en-GB" sz="1000" dirty="0"/>
          </a:p>
        </p:txBody>
      </p:sp>
      <p:sp>
        <p:nvSpPr>
          <p:cNvPr id="2" name="Textfeld 1"/>
          <p:cNvSpPr txBox="1"/>
          <p:nvPr/>
        </p:nvSpPr>
        <p:spPr>
          <a:xfrm>
            <a:off x="2973240" y="2668248"/>
            <a:ext cx="5710385" cy="523220"/>
          </a:xfrm>
          <a:prstGeom prst="rect">
            <a:avLst/>
          </a:prstGeom>
          <a:noFill/>
        </p:spPr>
        <p:txBody>
          <a:bodyPr wrap="square" rtlCol="0">
            <a:spAutoFit/>
          </a:bodyPr>
          <a:lstStyle/>
          <a:p>
            <a:pPr algn="r"/>
            <a:r>
              <a:rPr lang="en-GB" sz="2800" b="1" dirty="0" smtClean="0"/>
              <a:t>9</a:t>
            </a:r>
            <a:r>
              <a:rPr lang="en-GB" sz="2800" b="1" baseline="30000" dirty="0" smtClean="0"/>
              <a:t>th</a:t>
            </a:r>
            <a:r>
              <a:rPr lang="en-GB" sz="2800" b="1" dirty="0" smtClean="0"/>
              <a:t> ETSI ITS Workshop</a:t>
            </a:r>
            <a:endParaRPr lang="en-GB" sz="2800" b="1" dirty="0"/>
          </a:p>
        </p:txBody>
      </p:sp>
      <p:sp>
        <p:nvSpPr>
          <p:cNvPr id="8" name="Rectangle 2"/>
          <p:cNvSpPr txBox="1">
            <a:spLocks noChangeArrowheads="1"/>
          </p:cNvSpPr>
          <p:nvPr/>
        </p:nvSpPr>
        <p:spPr bwMode="auto">
          <a:xfrm>
            <a:off x="2743668" y="4052469"/>
            <a:ext cx="5551784" cy="2133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1">
                <a:solidFill>
                  <a:srgbClr val="887F6E"/>
                </a:solidFill>
                <a:latin typeface="+mj-lt"/>
                <a:ea typeface="+mj-ea"/>
                <a:cs typeface="+mj-cs"/>
              </a:defRPr>
            </a:lvl1pPr>
            <a:lvl2pPr algn="r" rtl="0" eaLnBrk="0" fontAlgn="base" hangingPunct="0">
              <a:spcBef>
                <a:spcPct val="0"/>
              </a:spcBef>
              <a:spcAft>
                <a:spcPct val="0"/>
              </a:spcAft>
              <a:defRPr sz="2200" b="1">
                <a:solidFill>
                  <a:schemeClr val="bg1"/>
                </a:solidFill>
                <a:latin typeface="Arial" charset="0"/>
              </a:defRPr>
            </a:lvl2pPr>
            <a:lvl3pPr algn="r" rtl="0" eaLnBrk="0" fontAlgn="base" hangingPunct="0">
              <a:spcBef>
                <a:spcPct val="0"/>
              </a:spcBef>
              <a:spcAft>
                <a:spcPct val="0"/>
              </a:spcAft>
              <a:defRPr sz="2200" b="1">
                <a:solidFill>
                  <a:schemeClr val="bg1"/>
                </a:solidFill>
                <a:latin typeface="Arial" charset="0"/>
              </a:defRPr>
            </a:lvl3pPr>
            <a:lvl4pPr algn="r" rtl="0" eaLnBrk="0" fontAlgn="base" hangingPunct="0">
              <a:spcBef>
                <a:spcPct val="0"/>
              </a:spcBef>
              <a:spcAft>
                <a:spcPct val="0"/>
              </a:spcAft>
              <a:defRPr sz="2200" b="1">
                <a:solidFill>
                  <a:schemeClr val="bg1"/>
                </a:solidFill>
                <a:latin typeface="Arial" charset="0"/>
              </a:defRPr>
            </a:lvl4pPr>
            <a:lvl5pPr algn="r" rtl="0" eaLnBrk="0" fontAlgn="base" hangingPunct="0">
              <a:spcBef>
                <a:spcPct val="0"/>
              </a:spcBef>
              <a:spcAft>
                <a:spcPct val="0"/>
              </a:spcAft>
              <a:defRPr sz="2200" b="1">
                <a:solidFill>
                  <a:schemeClr val="bg1"/>
                </a:solidFill>
                <a:latin typeface="Arial" charset="0"/>
              </a:defRPr>
            </a:lvl5pPr>
            <a:lvl6pPr marL="457200" algn="r" rtl="0" fontAlgn="base">
              <a:spcBef>
                <a:spcPct val="0"/>
              </a:spcBef>
              <a:spcAft>
                <a:spcPct val="0"/>
              </a:spcAft>
              <a:defRPr sz="2200" b="1">
                <a:solidFill>
                  <a:schemeClr val="bg1"/>
                </a:solidFill>
                <a:latin typeface="Arial" charset="0"/>
              </a:defRPr>
            </a:lvl6pPr>
            <a:lvl7pPr marL="914400" algn="r" rtl="0" fontAlgn="base">
              <a:spcBef>
                <a:spcPct val="0"/>
              </a:spcBef>
              <a:spcAft>
                <a:spcPct val="0"/>
              </a:spcAft>
              <a:defRPr sz="2200" b="1">
                <a:solidFill>
                  <a:schemeClr val="bg1"/>
                </a:solidFill>
                <a:latin typeface="Arial" charset="0"/>
              </a:defRPr>
            </a:lvl7pPr>
            <a:lvl8pPr marL="1371600" algn="r" rtl="0" fontAlgn="base">
              <a:spcBef>
                <a:spcPct val="0"/>
              </a:spcBef>
              <a:spcAft>
                <a:spcPct val="0"/>
              </a:spcAft>
              <a:defRPr sz="2200" b="1">
                <a:solidFill>
                  <a:schemeClr val="bg1"/>
                </a:solidFill>
                <a:latin typeface="Arial" charset="0"/>
              </a:defRPr>
            </a:lvl8pPr>
            <a:lvl9pPr marL="1828800" algn="r" rtl="0" fontAlgn="base">
              <a:spcBef>
                <a:spcPct val="0"/>
              </a:spcBef>
              <a:spcAft>
                <a:spcPct val="0"/>
              </a:spcAft>
              <a:defRPr sz="2200" b="1">
                <a:solidFill>
                  <a:schemeClr val="bg1"/>
                </a:solidFill>
                <a:latin typeface="Arial" charset="0"/>
              </a:defRPr>
            </a:lvl9pPr>
          </a:lstStyle>
          <a:p>
            <a:pPr algn="l" eaLnBrk="1" hangingPunct="1"/>
            <a:r>
              <a:rPr lang="en-GB" sz="2000" kern="0" dirty="0" smtClean="0"/>
              <a:t>Thomas Weilacher</a:t>
            </a:r>
            <a:br>
              <a:rPr lang="en-GB" sz="2000" kern="0" dirty="0" smtClean="0"/>
            </a:br>
            <a:r>
              <a:rPr lang="en-GB" sz="2000" kern="0" dirty="0" smtClean="0"/>
              <a:t>Chairman ECC Working Group FM</a:t>
            </a:r>
          </a:p>
          <a:p>
            <a:pPr algn="l" eaLnBrk="1" hangingPunct="1"/>
            <a:r>
              <a:rPr lang="en-GB" sz="2000" kern="0" dirty="0" smtClean="0"/>
              <a:t>Thomas Weber</a:t>
            </a:r>
          </a:p>
          <a:p>
            <a:pPr algn="l" eaLnBrk="1" hangingPunct="1"/>
            <a:r>
              <a:rPr lang="en-GB" sz="2000" kern="0" dirty="0" smtClean="0"/>
              <a:t>Chairman WG FM Short Range Devices Maintenance Group (SRD/MG)</a:t>
            </a:r>
          </a:p>
        </p:txBody>
      </p:sp>
      <p:sp>
        <p:nvSpPr>
          <p:cNvPr id="9" name="Textfeld 8"/>
          <p:cNvSpPr txBox="1"/>
          <p:nvPr/>
        </p:nvSpPr>
        <p:spPr>
          <a:xfrm>
            <a:off x="5076056" y="6001478"/>
            <a:ext cx="3780086" cy="369332"/>
          </a:xfrm>
          <a:prstGeom prst="rect">
            <a:avLst/>
          </a:prstGeom>
          <a:noFill/>
        </p:spPr>
        <p:txBody>
          <a:bodyPr wrap="square" rtlCol="0">
            <a:spAutoFit/>
          </a:bodyPr>
          <a:lstStyle/>
          <a:p>
            <a:pPr algn="ctr"/>
            <a:r>
              <a:rPr lang="en-GB" dirty="0" smtClean="0"/>
              <a:t>Berlin, 6-8 March 2018</a:t>
            </a:r>
            <a:endParaRPr lang="en-GB" dirty="0"/>
          </a:p>
        </p:txBody>
      </p:sp>
      <p:sp>
        <p:nvSpPr>
          <p:cNvPr id="3" name="TextBox 2"/>
          <p:cNvSpPr txBox="1"/>
          <p:nvPr/>
        </p:nvSpPr>
        <p:spPr>
          <a:xfrm>
            <a:off x="2739415" y="3469792"/>
            <a:ext cx="4880952" cy="523220"/>
          </a:xfrm>
          <a:prstGeom prst="rect">
            <a:avLst/>
          </a:prstGeom>
          <a:noFill/>
        </p:spPr>
        <p:txBody>
          <a:bodyPr wrap="none" rtlCol="0">
            <a:spAutoFit/>
          </a:bodyPr>
          <a:lstStyle/>
          <a:p>
            <a:r>
              <a:rPr lang="da-DK" sz="2800" b="1" dirty="0"/>
              <a:t>CEPT/ECC Activities on </a:t>
            </a:r>
            <a:r>
              <a:rPr lang="da-DK" sz="2800" b="1" dirty="0" smtClean="0"/>
              <a:t>ITS</a:t>
            </a:r>
            <a:endParaRPr lang="da-DK"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0" y="912813"/>
            <a:ext cx="9144000" cy="687387"/>
          </a:xfrm>
        </p:spPr>
        <p:txBody>
          <a:bodyPr/>
          <a:lstStyle/>
          <a:p>
            <a:pPr eaLnBrk="1" hangingPunct="1"/>
            <a:r>
              <a:rPr lang="en-GB" dirty="0" smtClean="0"/>
              <a:t>General Principles and Concept for Future Spectrum Regulation</a:t>
            </a:r>
          </a:p>
        </p:txBody>
      </p:sp>
      <p:sp>
        <p:nvSpPr>
          <p:cNvPr id="7170" name="Content Placeholder 2"/>
          <p:cNvSpPr>
            <a:spLocks noGrp="1"/>
          </p:cNvSpPr>
          <p:nvPr>
            <p:ph idx="1"/>
          </p:nvPr>
        </p:nvSpPr>
        <p:spPr>
          <a:xfrm>
            <a:off x="107504" y="1628800"/>
            <a:ext cx="8856984" cy="5112568"/>
          </a:xfrm>
        </p:spPr>
        <p:txBody>
          <a:bodyPr/>
          <a:lstStyle/>
          <a:p>
            <a:pPr eaLnBrk="1" hangingPunct="1"/>
            <a:r>
              <a:rPr lang="en-US" sz="1600" dirty="0" smtClean="0">
                <a:solidFill>
                  <a:srgbClr val="FF0000"/>
                </a:solidFill>
              </a:rPr>
              <a:t>technology neutrality</a:t>
            </a:r>
            <a:r>
              <a:rPr lang="en-US" sz="1600" dirty="0" smtClean="0">
                <a:solidFill>
                  <a:srgbClr val="002060"/>
                </a:solidFill>
              </a:rPr>
              <a:t>: use </a:t>
            </a:r>
            <a:r>
              <a:rPr lang="en-US" sz="1600" dirty="0">
                <a:solidFill>
                  <a:srgbClr val="002060"/>
                </a:solidFill>
              </a:rPr>
              <a:t>of any technology </a:t>
            </a:r>
            <a:r>
              <a:rPr lang="en-US" sz="1600" dirty="0" smtClean="0">
                <a:solidFill>
                  <a:srgbClr val="002060"/>
                </a:solidFill>
              </a:rPr>
              <a:t>in </a:t>
            </a:r>
            <a:r>
              <a:rPr lang="en-US" sz="1600" dirty="0">
                <a:solidFill>
                  <a:srgbClr val="002060"/>
                </a:solidFill>
              </a:rPr>
              <a:t>compliance with </a:t>
            </a:r>
            <a:r>
              <a:rPr lang="en-US" sz="1600" dirty="0" smtClean="0">
                <a:solidFill>
                  <a:srgbClr val="002060"/>
                </a:solidFill>
              </a:rPr>
              <a:t>ETSI </a:t>
            </a:r>
            <a:r>
              <a:rPr lang="en-US" sz="1600" dirty="0">
                <a:solidFill>
                  <a:srgbClr val="002060"/>
                </a:solidFill>
              </a:rPr>
              <a:t>EN 302 571 (or equivalent</a:t>
            </a:r>
            <a:r>
              <a:rPr lang="en-US" sz="1600" dirty="0" smtClean="0">
                <a:solidFill>
                  <a:srgbClr val="002060"/>
                </a:solidFill>
              </a:rPr>
              <a:t>);</a:t>
            </a:r>
            <a:endParaRPr lang="en-US" sz="1600" dirty="0">
              <a:solidFill>
                <a:srgbClr val="002060"/>
              </a:solidFill>
            </a:endParaRPr>
          </a:p>
          <a:p>
            <a:pPr eaLnBrk="1" hangingPunct="1"/>
            <a:r>
              <a:rPr lang="en-US" sz="1600" dirty="0" smtClean="0">
                <a:solidFill>
                  <a:srgbClr val="002060"/>
                </a:solidFill>
              </a:rPr>
              <a:t>Does not </a:t>
            </a:r>
            <a:r>
              <a:rPr lang="en-US" sz="1600" dirty="0">
                <a:solidFill>
                  <a:srgbClr val="002060"/>
                </a:solidFill>
              </a:rPr>
              <a:t>preclude </a:t>
            </a:r>
            <a:r>
              <a:rPr lang="en-US" sz="1600" dirty="0" smtClean="0">
                <a:solidFill>
                  <a:srgbClr val="FF0000"/>
                </a:solidFill>
              </a:rPr>
              <a:t>definitions </a:t>
            </a:r>
            <a:r>
              <a:rPr lang="en-US" sz="1600" dirty="0">
                <a:solidFill>
                  <a:srgbClr val="FF0000"/>
                </a:solidFill>
              </a:rPr>
              <a:t>of minimum technical requirements for shared spectrum </a:t>
            </a:r>
            <a:r>
              <a:rPr lang="en-US" sz="1600" dirty="0" smtClean="0">
                <a:solidFill>
                  <a:srgbClr val="FF0000"/>
                </a:solidFill>
              </a:rPr>
              <a:t>access;</a:t>
            </a:r>
            <a:endParaRPr lang="en-US" sz="1600" dirty="0">
              <a:solidFill>
                <a:srgbClr val="FF0000"/>
              </a:solidFill>
            </a:endParaRPr>
          </a:p>
          <a:p>
            <a:pPr eaLnBrk="1" hangingPunct="1"/>
            <a:r>
              <a:rPr lang="en-US" sz="1600" dirty="0" smtClean="0">
                <a:solidFill>
                  <a:srgbClr val="FF0000"/>
                </a:solidFill>
              </a:rPr>
              <a:t>Mitigation </a:t>
            </a:r>
            <a:r>
              <a:rPr lang="en-US" sz="1600" dirty="0">
                <a:solidFill>
                  <a:srgbClr val="FF0000"/>
                </a:solidFill>
              </a:rPr>
              <a:t>techniques </a:t>
            </a:r>
            <a:r>
              <a:rPr lang="en-US" sz="1600" dirty="0">
                <a:solidFill>
                  <a:srgbClr val="002060"/>
                </a:solidFill>
              </a:rPr>
              <a:t>developed through ETSI </a:t>
            </a:r>
            <a:r>
              <a:rPr lang="en-US" sz="1600" dirty="0" err="1" smtClean="0">
                <a:solidFill>
                  <a:srgbClr val="002060"/>
                </a:solidFill>
              </a:rPr>
              <a:t>standardisation</a:t>
            </a:r>
            <a:r>
              <a:rPr lang="en-US" sz="1600" dirty="0" smtClean="0">
                <a:solidFill>
                  <a:srgbClr val="002060"/>
                </a:solidFill>
              </a:rPr>
              <a:t>; </a:t>
            </a:r>
          </a:p>
          <a:p>
            <a:pPr eaLnBrk="1" hangingPunct="1"/>
            <a:r>
              <a:rPr lang="en-US" sz="1600" dirty="0" smtClean="0">
                <a:solidFill>
                  <a:srgbClr val="002060"/>
                </a:solidFill>
              </a:rPr>
              <a:t>Uncompromised safety services for all users in case of multiple technologies implementation;</a:t>
            </a:r>
          </a:p>
          <a:p>
            <a:pPr eaLnBrk="1" hangingPunct="1"/>
            <a:r>
              <a:rPr lang="en-US" sz="1600" dirty="0" smtClean="0">
                <a:solidFill>
                  <a:srgbClr val="002060"/>
                </a:solidFill>
              </a:rPr>
              <a:t>Efficient </a:t>
            </a:r>
            <a:r>
              <a:rPr lang="en-US" sz="1600" dirty="0">
                <a:solidFill>
                  <a:srgbClr val="002060"/>
                </a:solidFill>
              </a:rPr>
              <a:t>spectrum use </a:t>
            </a:r>
            <a:r>
              <a:rPr lang="en-US" sz="1600" dirty="0" smtClean="0">
                <a:solidFill>
                  <a:srgbClr val="002060"/>
                </a:solidFill>
              </a:rPr>
              <a:t>implies </a:t>
            </a:r>
            <a:r>
              <a:rPr lang="en-US" sz="1600" dirty="0">
                <a:solidFill>
                  <a:srgbClr val="002060"/>
                </a:solidFill>
              </a:rPr>
              <a:t>that all technologies are at least capable to coexist in the same frequency </a:t>
            </a:r>
            <a:r>
              <a:rPr lang="en-US" sz="1600" dirty="0" smtClean="0">
                <a:solidFill>
                  <a:srgbClr val="002060"/>
                </a:solidFill>
              </a:rPr>
              <a:t>band; </a:t>
            </a:r>
            <a:endParaRPr lang="en-US" sz="1600" dirty="0">
              <a:solidFill>
                <a:srgbClr val="002060"/>
              </a:solidFill>
            </a:endParaRPr>
          </a:p>
          <a:p>
            <a:pPr eaLnBrk="1" hangingPunct="1"/>
            <a:r>
              <a:rPr lang="en-US" sz="1600" dirty="0" smtClean="0">
                <a:solidFill>
                  <a:srgbClr val="FF0000"/>
                </a:solidFill>
              </a:rPr>
              <a:t>No </a:t>
            </a:r>
            <a:r>
              <a:rPr lang="en-US" sz="1600" dirty="0">
                <a:solidFill>
                  <a:srgbClr val="FF0000"/>
                </a:solidFill>
              </a:rPr>
              <a:t>segmentation and segregation </a:t>
            </a:r>
            <a:r>
              <a:rPr lang="en-US" sz="1600" dirty="0">
                <a:solidFill>
                  <a:srgbClr val="002060"/>
                </a:solidFill>
              </a:rPr>
              <a:t>of the band 5875-5925 </a:t>
            </a:r>
            <a:r>
              <a:rPr lang="en-US" sz="1600" dirty="0" err="1">
                <a:solidFill>
                  <a:srgbClr val="002060"/>
                </a:solidFill>
              </a:rPr>
              <a:t>MHz.</a:t>
            </a:r>
            <a:r>
              <a:rPr lang="en-US" sz="1600" dirty="0">
                <a:solidFill>
                  <a:srgbClr val="002060"/>
                </a:solidFill>
              </a:rPr>
              <a:t> </a:t>
            </a:r>
            <a:r>
              <a:rPr lang="en-US" sz="1600" dirty="0" smtClean="0">
                <a:solidFill>
                  <a:srgbClr val="002060"/>
                </a:solidFill>
              </a:rPr>
              <a:t>No </a:t>
            </a:r>
            <a:r>
              <a:rPr lang="en-US" sz="1600" dirty="0">
                <a:solidFill>
                  <a:srgbClr val="002060"/>
                </a:solidFill>
              </a:rPr>
              <a:t>specific safety related ITS technology or use should be excluded from parts of the spectrum in the band 5875-5925 </a:t>
            </a:r>
            <a:r>
              <a:rPr lang="en-US" sz="1600" dirty="0" smtClean="0">
                <a:solidFill>
                  <a:srgbClr val="002060"/>
                </a:solidFill>
              </a:rPr>
              <a:t>MHz, as long as they </a:t>
            </a:r>
            <a:r>
              <a:rPr lang="en-US" sz="1600" dirty="0">
                <a:solidFill>
                  <a:srgbClr val="FF0000"/>
                </a:solidFill>
              </a:rPr>
              <a:t>support a sufficiently polite spectrum access </a:t>
            </a:r>
            <a:r>
              <a:rPr lang="en-US" sz="1600" dirty="0">
                <a:solidFill>
                  <a:srgbClr val="002060"/>
                </a:solidFill>
              </a:rPr>
              <a:t>and/or interference mitigation which allows sharing of the spectrum in principle.</a:t>
            </a:r>
          </a:p>
          <a:p>
            <a:pPr eaLnBrk="1" hangingPunct="1"/>
            <a:r>
              <a:rPr lang="en-US" sz="1600" dirty="0" smtClean="0">
                <a:solidFill>
                  <a:srgbClr val="002060"/>
                </a:solidFill>
              </a:rPr>
              <a:t>In </a:t>
            </a:r>
            <a:r>
              <a:rPr lang="en-US" sz="1600" dirty="0">
                <a:solidFill>
                  <a:srgbClr val="002060"/>
                </a:solidFill>
              </a:rPr>
              <a:t>line with spectrum access requirements, </a:t>
            </a:r>
            <a:r>
              <a:rPr lang="en-US" sz="1600" dirty="0">
                <a:solidFill>
                  <a:srgbClr val="FF0000"/>
                </a:solidFill>
              </a:rPr>
              <a:t>Urban Rail (CBTC) ITS should be able to use any up-to-date technology</a:t>
            </a:r>
            <a:r>
              <a:rPr lang="en-US" sz="1600" dirty="0" smtClean="0">
                <a:solidFill>
                  <a:srgbClr val="002060"/>
                </a:solidFill>
              </a:rPr>
              <a:t>.</a:t>
            </a:r>
            <a:endParaRPr lang="en-US" dirty="0">
              <a:solidFill>
                <a:srgbClr val="002060"/>
              </a:solidFill>
            </a:endParaRPr>
          </a:p>
          <a:p>
            <a:pPr eaLnBrk="1" hangingPunct="1"/>
            <a:r>
              <a:rPr lang="en-US" sz="1600" dirty="0" smtClean="0">
                <a:solidFill>
                  <a:srgbClr val="FF0000"/>
                </a:solidFill>
              </a:rPr>
              <a:t>Avoid </a:t>
            </a:r>
            <a:r>
              <a:rPr lang="en-US" sz="1600" dirty="0">
                <a:solidFill>
                  <a:srgbClr val="FF0000"/>
                </a:solidFill>
              </a:rPr>
              <a:t>deployment issues </a:t>
            </a:r>
            <a:r>
              <a:rPr lang="en-US" sz="1600" dirty="0">
                <a:solidFill>
                  <a:srgbClr val="002060"/>
                </a:solidFill>
              </a:rPr>
              <a:t>with the new ITS spectrum regulation. Technical solutions already deployed should stay available for maintenance and evolution. </a:t>
            </a:r>
            <a:r>
              <a:rPr lang="en-US" sz="1600" dirty="0" smtClean="0">
                <a:solidFill>
                  <a:srgbClr val="002060"/>
                </a:solidFill>
              </a:rPr>
              <a:t>This </a:t>
            </a:r>
            <a:r>
              <a:rPr lang="en-US" sz="1600" dirty="0">
                <a:solidFill>
                  <a:srgbClr val="002060"/>
                </a:solidFill>
              </a:rPr>
              <a:t>may imply the provision of sufficiently long transition periods.</a:t>
            </a:r>
          </a:p>
          <a:p>
            <a:pPr eaLnBrk="1" hangingPunct="1"/>
            <a:r>
              <a:rPr lang="en-US" sz="1600" dirty="0" smtClean="0">
                <a:solidFill>
                  <a:srgbClr val="002060"/>
                </a:solidFill>
              </a:rPr>
              <a:t>Tramways </a:t>
            </a:r>
            <a:r>
              <a:rPr lang="en-US" sz="1600" dirty="0">
                <a:solidFill>
                  <a:srgbClr val="002060"/>
                </a:solidFill>
              </a:rPr>
              <a:t>not segregated from road or pedestrian traffic shall be considered as part of Road ITS. </a:t>
            </a: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10</a:t>
            </a:fld>
            <a:endParaRPr lang="en-GB"/>
          </a:p>
        </p:txBody>
      </p:sp>
    </p:spTree>
    <p:extLst>
      <p:ext uri="{BB962C8B-B14F-4D97-AF65-F5344CB8AC3E}">
        <p14:creationId xmlns:p14="http://schemas.microsoft.com/office/powerpoint/2010/main" val="180861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smtClean="0"/>
              <a:t>Technologies under Consideration</a:t>
            </a:r>
          </a:p>
        </p:txBody>
      </p:sp>
      <p:sp>
        <p:nvSpPr>
          <p:cNvPr id="7170" name="Content Placeholder 2"/>
          <p:cNvSpPr>
            <a:spLocks noGrp="1"/>
          </p:cNvSpPr>
          <p:nvPr>
            <p:ph idx="1"/>
          </p:nvPr>
        </p:nvSpPr>
        <p:spPr>
          <a:xfrm>
            <a:off x="0" y="1556792"/>
            <a:ext cx="8928992" cy="4968552"/>
          </a:xfrm>
        </p:spPr>
        <p:txBody>
          <a:bodyPr/>
          <a:lstStyle/>
          <a:p>
            <a:pPr eaLnBrk="1" hangingPunct="1"/>
            <a:r>
              <a:rPr lang="en-US" dirty="0" smtClean="0">
                <a:solidFill>
                  <a:srgbClr val="FF0000"/>
                </a:solidFill>
              </a:rPr>
              <a:t>Road ITS </a:t>
            </a:r>
            <a:r>
              <a:rPr lang="en-US" dirty="0" smtClean="0">
                <a:solidFill>
                  <a:srgbClr val="002060"/>
                </a:solidFill>
              </a:rPr>
              <a:t>- ITS-G5 </a:t>
            </a:r>
            <a:r>
              <a:rPr lang="en-US" dirty="0">
                <a:solidFill>
                  <a:srgbClr val="002060"/>
                </a:solidFill>
              </a:rPr>
              <a:t>and LTE-V2X. LTE-V2X uses in the 5.9 GHz band only the PC5 air interface. ITS-G5 is based on IEEE 802.11/11p specifications. </a:t>
            </a:r>
            <a:endParaRPr lang="en-US" dirty="0" smtClean="0">
              <a:solidFill>
                <a:srgbClr val="002060"/>
              </a:solidFill>
            </a:endParaRPr>
          </a:p>
          <a:p>
            <a:pPr eaLnBrk="1" hangingPunct="1"/>
            <a:r>
              <a:rPr lang="en-US" sz="1800" dirty="0">
                <a:solidFill>
                  <a:srgbClr val="002060"/>
                </a:solidFill>
              </a:rPr>
              <a:t>The overall communication channel loading and decentralized communication traffic congestion control must be such to ensure that safety related messages have a very high predictability to be received by other ITS stations. Future safety related ITS application (e.g. truck platooning) have increased requirements and will support more and more automated driving possibilities, compared with the existing initial driver alert applications in ITS</a:t>
            </a:r>
          </a:p>
          <a:p>
            <a:pPr eaLnBrk="1" hangingPunct="1"/>
            <a:r>
              <a:rPr lang="en-US" dirty="0">
                <a:solidFill>
                  <a:srgbClr val="FF0000"/>
                </a:solidFill>
              </a:rPr>
              <a:t>Urban Rail (CBTC) </a:t>
            </a:r>
            <a:r>
              <a:rPr lang="en-US" dirty="0" smtClean="0">
                <a:solidFill>
                  <a:srgbClr val="FF0000"/>
                </a:solidFill>
              </a:rPr>
              <a:t>ITS</a:t>
            </a:r>
            <a:r>
              <a:rPr lang="en-US" dirty="0" smtClean="0">
                <a:solidFill>
                  <a:srgbClr val="002060"/>
                </a:solidFill>
              </a:rPr>
              <a:t>: DSSS/TDMA, full </a:t>
            </a:r>
            <a:r>
              <a:rPr lang="en-US" dirty="0">
                <a:solidFill>
                  <a:srgbClr val="002060"/>
                </a:solidFill>
              </a:rPr>
              <a:t>or modified IEEE 802.11 technology, OFDM </a:t>
            </a:r>
            <a:r>
              <a:rPr lang="en-US" dirty="0" smtClean="0">
                <a:solidFill>
                  <a:srgbClr val="002060"/>
                </a:solidFill>
              </a:rPr>
              <a:t>based, 3GPP </a:t>
            </a:r>
            <a:r>
              <a:rPr lang="en-US" dirty="0">
                <a:solidFill>
                  <a:srgbClr val="002060"/>
                </a:solidFill>
              </a:rPr>
              <a:t>TD-LTE (used in China at 1.8 GHz, not implemented in Europe yet</a:t>
            </a:r>
            <a:r>
              <a:rPr lang="en-US" dirty="0" smtClean="0">
                <a:solidFill>
                  <a:srgbClr val="002060"/>
                </a:solidFill>
              </a:rPr>
              <a:t>)</a:t>
            </a:r>
          </a:p>
          <a:p>
            <a:pPr eaLnBrk="1" hangingPunct="1"/>
            <a:r>
              <a:rPr lang="en-US" sz="1800" dirty="0">
                <a:solidFill>
                  <a:srgbClr val="002060"/>
                </a:solidFill>
              </a:rPr>
              <a:t>If trains cannot transmit messages, they will not be </a:t>
            </a:r>
            <a:r>
              <a:rPr lang="en-US" sz="1800" dirty="0" err="1">
                <a:solidFill>
                  <a:srgbClr val="002060"/>
                </a:solidFill>
              </a:rPr>
              <a:t>authorised</a:t>
            </a:r>
            <a:r>
              <a:rPr lang="en-US" sz="1800" dirty="0">
                <a:solidFill>
                  <a:srgbClr val="002060"/>
                </a:solidFill>
              </a:rPr>
              <a:t> to move. The critical aspect </a:t>
            </a:r>
            <a:r>
              <a:rPr lang="en-US" sz="1800" dirty="0" smtClean="0">
                <a:solidFill>
                  <a:srgbClr val="002060"/>
                </a:solidFill>
              </a:rPr>
              <a:t>is availability</a:t>
            </a:r>
            <a:r>
              <a:rPr lang="en-US" sz="1800" dirty="0">
                <a:solidFill>
                  <a:srgbClr val="002060"/>
                </a:solidFill>
              </a:rPr>
              <a:t>. CBTC therefore includes redundancy </a:t>
            </a:r>
            <a:r>
              <a:rPr lang="en-US" sz="1800" dirty="0" smtClean="0">
                <a:solidFill>
                  <a:srgbClr val="002060"/>
                </a:solidFill>
              </a:rPr>
              <a:t>and </a:t>
            </a:r>
            <a:r>
              <a:rPr lang="en-US" sz="1800" dirty="0">
                <a:solidFill>
                  <a:srgbClr val="002060"/>
                </a:solidFill>
              </a:rPr>
              <a:t>has low latency </a:t>
            </a:r>
            <a:r>
              <a:rPr lang="en-US" sz="1800" dirty="0" smtClean="0">
                <a:solidFill>
                  <a:srgbClr val="002060"/>
                </a:solidFill>
              </a:rPr>
              <a:t>requirements. The </a:t>
            </a:r>
            <a:r>
              <a:rPr lang="en-US" sz="1800" dirty="0">
                <a:solidFill>
                  <a:srgbClr val="002060"/>
                </a:solidFill>
              </a:rPr>
              <a:t>Urban Rail CBTC ITS system has to be sufficiently </a:t>
            </a:r>
            <a:r>
              <a:rPr lang="en-US" sz="1800" dirty="0" smtClean="0">
                <a:solidFill>
                  <a:srgbClr val="002060"/>
                </a:solidFill>
              </a:rPr>
              <a:t>robust.</a:t>
            </a:r>
          </a:p>
          <a:p>
            <a:pPr eaLnBrk="1" hangingPunct="1"/>
            <a:endParaRPr lang="en-US"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11</a:t>
            </a:fld>
            <a:endParaRPr lang="en-GB"/>
          </a:p>
        </p:txBody>
      </p:sp>
    </p:spTree>
    <p:extLst>
      <p:ext uri="{BB962C8B-B14F-4D97-AF65-F5344CB8AC3E}">
        <p14:creationId xmlns:p14="http://schemas.microsoft.com/office/powerpoint/2010/main" val="1735668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0" y="912813"/>
            <a:ext cx="9144000" cy="687387"/>
          </a:xfrm>
        </p:spPr>
        <p:txBody>
          <a:bodyPr/>
          <a:lstStyle/>
          <a:p>
            <a:pPr eaLnBrk="1" hangingPunct="1"/>
            <a:r>
              <a:rPr lang="en-GB" dirty="0" smtClean="0"/>
              <a:t>Preliminary additional Coexistence Scenarios considered in CEPT/ECC/WGSE</a:t>
            </a:r>
          </a:p>
        </p:txBody>
      </p:sp>
      <p:sp>
        <p:nvSpPr>
          <p:cNvPr id="7170" name="Content Placeholder 2"/>
          <p:cNvSpPr>
            <a:spLocks noGrp="1"/>
          </p:cNvSpPr>
          <p:nvPr>
            <p:ph idx="1"/>
          </p:nvPr>
        </p:nvSpPr>
        <p:spPr>
          <a:xfrm>
            <a:off x="0" y="1628800"/>
            <a:ext cx="8928992" cy="5229200"/>
          </a:xfrm>
        </p:spPr>
        <p:txBody>
          <a:bodyPr/>
          <a:lstStyle/>
          <a:p>
            <a:pPr eaLnBrk="1" hangingPunct="1"/>
            <a:r>
              <a:rPr lang="en-US" dirty="0" smtClean="0">
                <a:solidFill>
                  <a:srgbClr val="002060"/>
                </a:solidFill>
              </a:rPr>
              <a:t>Based </a:t>
            </a:r>
            <a:r>
              <a:rPr lang="en-US" dirty="0">
                <a:solidFill>
                  <a:srgbClr val="002060"/>
                </a:solidFill>
              </a:rPr>
              <a:t>on ECC Reports 101 and 228 (studies performed on ITS-G5), </a:t>
            </a:r>
            <a:r>
              <a:rPr lang="en-US" dirty="0" smtClean="0">
                <a:solidFill>
                  <a:srgbClr val="002060"/>
                </a:solidFill>
              </a:rPr>
              <a:t>verify:</a:t>
            </a:r>
          </a:p>
          <a:p>
            <a:pPr eaLnBrk="1" hangingPunct="1"/>
            <a:r>
              <a:rPr lang="en-US" sz="1800" dirty="0" smtClean="0">
                <a:solidFill>
                  <a:srgbClr val="FF0000"/>
                </a:solidFill>
              </a:rPr>
              <a:t>LTE-V2X</a:t>
            </a:r>
            <a:r>
              <a:rPr lang="en-US" sz="1800" dirty="0">
                <a:solidFill>
                  <a:srgbClr val="002060"/>
                </a:solidFill>
              </a:rPr>
              <a:t>, whether </a:t>
            </a:r>
            <a:r>
              <a:rPr lang="en-US" sz="1800" dirty="0" smtClean="0">
                <a:solidFill>
                  <a:srgbClr val="002060"/>
                </a:solidFill>
              </a:rPr>
              <a:t>assumptions </a:t>
            </a:r>
            <a:r>
              <a:rPr lang="en-US" sz="1800" dirty="0">
                <a:solidFill>
                  <a:srgbClr val="002060"/>
                </a:solidFill>
              </a:rPr>
              <a:t>and conclusions made in ECC Reports 101 and 228 are valid. This included considerations about TPC, duty cycling and overall transmission activity, coexistence with TTT road tolling; </a:t>
            </a:r>
          </a:p>
          <a:p>
            <a:pPr eaLnBrk="1" hangingPunct="1"/>
            <a:r>
              <a:rPr lang="en-US" sz="1800" dirty="0" smtClean="0">
                <a:solidFill>
                  <a:srgbClr val="FF0000"/>
                </a:solidFill>
              </a:rPr>
              <a:t>Urban </a:t>
            </a:r>
            <a:r>
              <a:rPr lang="en-US" sz="1800" dirty="0">
                <a:solidFill>
                  <a:srgbClr val="FF0000"/>
                </a:solidFill>
              </a:rPr>
              <a:t>Rail CBTC</a:t>
            </a:r>
            <a:r>
              <a:rPr lang="en-US" sz="1800" dirty="0">
                <a:solidFill>
                  <a:srgbClr val="002060"/>
                </a:solidFill>
              </a:rPr>
              <a:t>, whether the assumptions and conclusions made in ECC Reports 101 and 228 are valid;</a:t>
            </a:r>
          </a:p>
          <a:p>
            <a:pPr eaLnBrk="1" hangingPunct="1"/>
            <a:r>
              <a:rPr lang="en-US" sz="1800" dirty="0">
                <a:solidFill>
                  <a:srgbClr val="002060"/>
                </a:solidFill>
              </a:rPr>
              <a:t>whether the conclusions of ECC Report 101, stating that between 5875 MHz and 5925 MHz ITS will not suffer from excessive interference resulting from systems/services other than ITS, are also valid for Road ITS based on LTE-V2X (PC5 air interface) and for Urban Rail CBTC;</a:t>
            </a:r>
          </a:p>
          <a:p>
            <a:pPr eaLnBrk="1" hangingPunct="1"/>
            <a:r>
              <a:rPr lang="en-US" sz="1800" dirty="0">
                <a:solidFill>
                  <a:srgbClr val="002060"/>
                </a:solidFill>
              </a:rPr>
              <a:t>coexistence of </a:t>
            </a:r>
            <a:r>
              <a:rPr lang="en-US" sz="1800" dirty="0">
                <a:solidFill>
                  <a:srgbClr val="FF0000"/>
                </a:solidFill>
              </a:rPr>
              <a:t>Smart Tachograph</a:t>
            </a:r>
            <a:r>
              <a:rPr lang="en-US" sz="1800" dirty="0">
                <a:solidFill>
                  <a:srgbClr val="002060"/>
                </a:solidFill>
              </a:rPr>
              <a:t> as a new TTT application, different in its usage scenario from road tolling, with </a:t>
            </a:r>
            <a:r>
              <a:rPr lang="en-US" sz="1800" dirty="0" smtClean="0">
                <a:solidFill>
                  <a:srgbClr val="002060"/>
                </a:solidFill>
              </a:rPr>
              <a:t>ITS;</a:t>
            </a:r>
            <a:endParaRPr lang="en-US" sz="1800" dirty="0">
              <a:solidFill>
                <a:srgbClr val="002060"/>
              </a:solidFill>
            </a:endParaRPr>
          </a:p>
          <a:p>
            <a:pPr eaLnBrk="1" hangingPunct="1"/>
            <a:r>
              <a:rPr lang="en-US" sz="1800" dirty="0" smtClean="0">
                <a:solidFill>
                  <a:srgbClr val="002060"/>
                </a:solidFill>
              </a:rPr>
              <a:t>Impact </a:t>
            </a:r>
            <a:r>
              <a:rPr lang="en-US" sz="1800" dirty="0">
                <a:solidFill>
                  <a:srgbClr val="002060"/>
                </a:solidFill>
              </a:rPr>
              <a:t>of Radiolocation below 5850 MHz on LTE-V2X in the non-safety band 5855-5875 MHz;</a:t>
            </a:r>
          </a:p>
          <a:p>
            <a:pPr eaLnBrk="1" hangingPunct="1"/>
            <a:r>
              <a:rPr lang="en-US" sz="1800" dirty="0">
                <a:solidFill>
                  <a:srgbClr val="002060"/>
                </a:solidFill>
              </a:rPr>
              <a:t>Impact of FWA in 5725-5875 MHz on LTE-V2X in the non-safety band 5855-5875 MHz and in the adjacent safety band 5875-5925 </a:t>
            </a:r>
            <a:r>
              <a:rPr lang="en-US" sz="1800" dirty="0" err="1">
                <a:solidFill>
                  <a:srgbClr val="002060"/>
                </a:solidFill>
              </a:rPr>
              <a:t>MHz.</a:t>
            </a:r>
            <a:endParaRPr lang="en-US" sz="1800"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12</a:t>
            </a:fld>
            <a:endParaRPr lang="en-GB"/>
          </a:p>
        </p:txBody>
      </p:sp>
    </p:spTree>
    <p:extLst>
      <p:ext uri="{BB962C8B-B14F-4D97-AF65-F5344CB8AC3E}">
        <p14:creationId xmlns:p14="http://schemas.microsoft.com/office/powerpoint/2010/main" val="370901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0" y="912813"/>
            <a:ext cx="9144000" cy="687387"/>
          </a:xfrm>
        </p:spPr>
        <p:txBody>
          <a:bodyPr/>
          <a:lstStyle/>
          <a:p>
            <a:pPr eaLnBrk="1" hangingPunct="1"/>
            <a:r>
              <a:rPr lang="en-GB" dirty="0" smtClean="0"/>
              <a:t>Relation to ETSI Work</a:t>
            </a:r>
          </a:p>
        </p:txBody>
      </p:sp>
      <p:sp>
        <p:nvSpPr>
          <p:cNvPr id="7170" name="Content Placeholder 2"/>
          <p:cNvSpPr>
            <a:spLocks noGrp="1"/>
          </p:cNvSpPr>
          <p:nvPr>
            <p:ph idx="1"/>
          </p:nvPr>
        </p:nvSpPr>
        <p:spPr>
          <a:xfrm>
            <a:off x="179512" y="1628800"/>
            <a:ext cx="8856984" cy="5229200"/>
          </a:xfrm>
        </p:spPr>
        <p:txBody>
          <a:bodyPr/>
          <a:lstStyle/>
          <a:p>
            <a:pPr eaLnBrk="1" hangingPunct="1"/>
            <a:r>
              <a:rPr lang="en-US" dirty="0">
                <a:solidFill>
                  <a:srgbClr val="002060"/>
                </a:solidFill>
              </a:rPr>
              <a:t>CEPT will </a:t>
            </a:r>
            <a:r>
              <a:rPr lang="en-US" dirty="0" smtClean="0">
                <a:solidFill>
                  <a:srgbClr val="002060"/>
                </a:solidFill>
              </a:rPr>
              <a:t>welcome </a:t>
            </a:r>
            <a:r>
              <a:rPr lang="en-US" dirty="0">
                <a:solidFill>
                  <a:srgbClr val="002060"/>
                </a:solidFill>
              </a:rPr>
              <a:t>feedback on the progress of the work developed by </a:t>
            </a:r>
            <a:r>
              <a:rPr lang="en-US" dirty="0" smtClean="0">
                <a:solidFill>
                  <a:srgbClr val="002060"/>
                </a:solidFill>
              </a:rPr>
              <a:t>ETSI </a:t>
            </a:r>
            <a:r>
              <a:rPr lang="en-US" dirty="0">
                <a:solidFill>
                  <a:srgbClr val="002060"/>
                </a:solidFill>
              </a:rPr>
              <a:t>which aims at providing a detailed and agreed technical standard allowing practical implementation of ITS applications (road, urban rail) in the 5875-5925 MHz band.</a:t>
            </a:r>
          </a:p>
          <a:p>
            <a:pPr eaLnBrk="1" hangingPunct="1"/>
            <a:r>
              <a:rPr lang="en-US" dirty="0" smtClean="0">
                <a:solidFill>
                  <a:srgbClr val="002060"/>
                </a:solidFill>
              </a:rPr>
              <a:t>CEPT </a:t>
            </a:r>
            <a:r>
              <a:rPr lang="en-US" dirty="0">
                <a:solidFill>
                  <a:srgbClr val="002060"/>
                </a:solidFill>
              </a:rPr>
              <a:t>has invited ETSI to provide information, concerning the spectrum sharing of LTE-V2X and ITS-G5, about commonalities and differences of the spectrum access mechanisms and their capabilities for sharing; for those in use or intended for use by the various technologies (ITS-G5, LTE-V2X, technologies to support CBTC) and whether this implies that specific actions are necessary to ensure compatibility between them</a:t>
            </a:r>
            <a:r>
              <a:rPr lang="en-US" dirty="0" smtClean="0">
                <a:solidFill>
                  <a:srgbClr val="002060"/>
                </a:solidFill>
              </a:rPr>
              <a:t>.</a:t>
            </a:r>
          </a:p>
          <a:p>
            <a:pPr eaLnBrk="1" hangingPunct="1"/>
            <a:r>
              <a:rPr lang="en-US" dirty="0">
                <a:solidFill>
                  <a:srgbClr val="002060"/>
                </a:solidFill>
              </a:rPr>
              <a:t>No solution for co-channel operations is expected between ITS-G5 and LTE-V2X based on currently available specifications. The sharing solutions for ITS-G5 and LTE-V2X in the band 5855-5925 MHz should be addressed in the </a:t>
            </a:r>
            <a:r>
              <a:rPr lang="en-US" dirty="0" err="1">
                <a:solidFill>
                  <a:srgbClr val="002060"/>
                </a:solidFill>
              </a:rPr>
              <a:t>standardisation</a:t>
            </a:r>
            <a:r>
              <a:rPr lang="en-US" dirty="0" smtClean="0">
                <a:solidFill>
                  <a:srgbClr val="002060"/>
                </a:solidFill>
              </a:rPr>
              <a:t>.</a:t>
            </a:r>
            <a:endParaRPr lang="en-US" sz="1800"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13</a:t>
            </a:fld>
            <a:endParaRPr lang="en-GB"/>
          </a:p>
        </p:txBody>
      </p:sp>
    </p:spTree>
    <p:extLst>
      <p:ext uri="{BB962C8B-B14F-4D97-AF65-F5344CB8AC3E}">
        <p14:creationId xmlns:p14="http://schemas.microsoft.com/office/powerpoint/2010/main" val="2688715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0" y="912813"/>
            <a:ext cx="9144000" cy="687387"/>
          </a:xfrm>
        </p:spPr>
        <p:txBody>
          <a:bodyPr/>
          <a:lstStyle/>
          <a:p>
            <a:pPr eaLnBrk="1" hangingPunct="1"/>
            <a:r>
              <a:rPr lang="en-GB" dirty="0" smtClean="0"/>
              <a:t>Importance of the ETSI EN 302 571</a:t>
            </a:r>
          </a:p>
        </p:txBody>
      </p:sp>
      <p:sp>
        <p:nvSpPr>
          <p:cNvPr id="7170" name="Content Placeholder 2"/>
          <p:cNvSpPr>
            <a:spLocks noGrp="1"/>
          </p:cNvSpPr>
          <p:nvPr>
            <p:ph idx="1"/>
          </p:nvPr>
        </p:nvSpPr>
        <p:spPr>
          <a:xfrm>
            <a:off x="457200" y="1752600"/>
            <a:ext cx="8226425" cy="4556720"/>
          </a:xfrm>
        </p:spPr>
        <p:txBody>
          <a:bodyPr/>
          <a:lstStyle/>
          <a:p>
            <a:pPr marL="0" indent="0" eaLnBrk="1" hangingPunct="1">
              <a:buNone/>
            </a:pPr>
            <a:r>
              <a:rPr lang="en-US" dirty="0" smtClean="0">
                <a:solidFill>
                  <a:srgbClr val="002060"/>
                </a:solidFill>
              </a:rPr>
              <a:t>Allow </a:t>
            </a:r>
            <a:r>
              <a:rPr lang="en-US" dirty="0">
                <a:solidFill>
                  <a:srgbClr val="002060"/>
                </a:solidFill>
              </a:rPr>
              <a:t>the use of any technology that falls within the definition of ITS in compliance with the applicable </a:t>
            </a:r>
            <a:r>
              <a:rPr lang="en-US" dirty="0" err="1">
                <a:solidFill>
                  <a:srgbClr val="002060"/>
                </a:solidFill>
              </a:rPr>
              <a:t>harmonised</a:t>
            </a:r>
            <a:r>
              <a:rPr lang="en-US" dirty="0">
                <a:solidFill>
                  <a:srgbClr val="002060"/>
                </a:solidFill>
              </a:rPr>
              <a:t> standard ETSI EN 302 571 (or equivalent</a:t>
            </a:r>
            <a:r>
              <a:rPr lang="en-US" dirty="0" smtClean="0">
                <a:solidFill>
                  <a:srgbClr val="002060"/>
                </a:solidFill>
              </a:rPr>
              <a:t>):</a:t>
            </a:r>
          </a:p>
          <a:p>
            <a:pPr marL="0" indent="0" eaLnBrk="1" hangingPunct="1">
              <a:buNone/>
            </a:pPr>
            <a:endParaRPr lang="en-US" u="sng" dirty="0">
              <a:solidFill>
                <a:srgbClr val="002060"/>
              </a:solidFill>
            </a:endParaRPr>
          </a:p>
          <a:p>
            <a:pPr marL="0" indent="0" eaLnBrk="1" hangingPunct="1">
              <a:buNone/>
            </a:pPr>
            <a:endParaRPr lang="en-US" u="sng" dirty="0" smtClean="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14</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996952"/>
            <a:ext cx="65722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187625" y="5013176"/>
            <a:ext cx="432048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4805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0" y="912813"/>
            <a:ext cx="9144000" cy="687387"/>
          </a:xfrm>
        </p:spPr>
        <p:txBody>
          <a:bodyPr/>
          <a:lstStyle/>
          <a:p>
            <a:pPr eaLnBrk="1" hangingPunct="1"/>
            <a:r>
              <a:rPr lang="en-GB" dirty="0" smtClean="0"/>
              <a:t>60 GHz</a:t>
            </a:r>
          </a:p>
        </p:txBody>
      </p:sp>
      <p:sp>
        <p:nvSpPr>
          <p:cNvPr id="7170" name="Content Placeholder 2"/>
          <p:cNvSpPr>
            <a:spLocks noGrp="1"/>
          </p:cNvSpPr>
          <p:nvPr>
            <p:ph idx="1"/>
          </p:nvPr>
        </p:nvSpPr>
        <p:spPr>
          <a:xfrm>
            <a:off x="457200" y="1752600"/>
            <a:ext cx="8226425" cy="4844752"/>
          </a:xfrm>
        </p:spPr>
        <p:txBody>
          <a:bodyPr/>
          <a:lstStyle/>
          <a:p>
            <a:pPr eaLnBrk="1" hangingPunct="1"/>
            <a:r>
              <a:rPr lang="en-US" dirty="0" smtClean="0">
                <a:solidFill>
                  <a:srgbClr val="002060"/>
                </a:solidFill>
              </a:rPr>
              <a:t>Subject: Review </a:t>
            </a:r>
            <a:r>
              <a:rPr lang="en-US" dirty="0">
                <a:solidFill>
                  <a:srgbClr val="002060"/>
                </a:solidFill>
              </a:rPr>
              <a:t>regulatory approach for wideband data transmission systems in 57-66 GHz and ITS </a:t>
            </a:r>
            <a:endParaRPr lang="en-US" dirty="0" smtClean="0">
              <a:solidFill>
                <a:srgbClr val="002060"/>
              </a:solidFill>
            </a:endParaRPr>
          </a:p>
          <a:p>
            <a:pPr eaLnBrk="1" hangingPunct="1"/>
            <a:r>
              <a:rPr lang="en-US" dirty="0" smtClean="0">
                <a:solidFill>
                  <a:srgbClr val="002060"/>
                </a:solidFill>
              </a:rPr>
              <a:t>Identify </a:t>
            </a:r>
            <a:r>
              <a:rPr lang="en-US" dirty="0">
                <a:solidFill>
                  <a:srgbClr val="002060"/>
                </a:solidFill>
              </a:rPr>
              <a:t>solutions to improve the sharing situation with ITS in the 60 GHz range.</a:t>
            </a:r>
          </a:p>
          <a:p>
            <a:pPr eaLnBrk="1" hangingPunct="1"/>
            <a:r>
              <a:rPr lang="en-US" dirty="0" smtClean="0">
                <a:solidFill>
                  <a:srgbClr val="002060"/>
                </a:solidFill>
              </a:rPr>
              <a:t>The </a:t>
            </a:r>
            <a:r>
              <a:rPr lang="en-US" dirty="0">
                <a:solidFill>
                  <a:srgbClr val="002060"/>
                </a:solidFill>
              </a:rPr>
              <a:t>focus is on fixed application under license-exempt regulation in the 57-66 GHz range for small cells backhauling and wireless access, while nomadic and mobile use should not be excluded.  </a:t>
            </a:r>
            <a:r>
              <a:rPr lang="en-US" dirty="0">
                <a:solidFill>
                  <a:srgbClr val="FF0000"/>
                </a:solidFill>
              </a:rPr>
              <a:t>The effect of alignment of the ITS band with the </a:t>
            </a:r>
            <a:r>
              <a:rPr lang="en-US" dirty="0" smtClean="0">
                <a:solidFill>
                  <a:srgbClr val="FF0000"/>
                </a:solidFill>
              </a:rPr>
              <a:t>channeling </a:t>
            </a:r>
            <a:r>
              <a:rPr lang="en-US" dirty="0">
                <a:solidFill>
                  <a:srgbClr val="FF0000"/>
                </a:solidFill>
              </a:rPr>
              <a:t>of the wideband data transmission system should also be considered.</a:t>
            </a:r>
          </a:p>
          <a:p>
            <a:pPr eaLnBrk="1" hangingPunct="1"/>
            <a:r>
              <a:rPr lang="en-US" dirty="0" smtClean="0">
                <a:solidFill>
                  <a:srgbClr val="002060"/>
                </a:solidFill>
              </a:rPr>
              <a:t>An </a:t>
            </a:r>
            <a:r>
              <a:rPr lang="en-US" dirty="0">
                <a:solidFill>
                  <a:srgbClr val="002060"/>
                </a:solidFill>
              </a:rPr>
              <a:t>ETSI </a:t>
            </a:r>
            <a:r>
              <a:rPr lang="en-US" dirty="0" err="1">
                <a:solidFill>
                  <a:srgbClr val="002060"/>
                </a:solidFill>
              </a:rPr>
              <a:t>SRdoc</a:t>
            </a:r>
            <a:r>
              <a:rPr lang="en-US" dirty="0">
                <a:solidFill>
                  <a:srgbClr val="002060"/>
                </a:solidFill>
              </a:rPr>
              <a:t> covering ITS and wideband data transmission systems is under preparation.</a:t>
            </a:r>
          </a:p>
          <a:p>
            <a:pPr eaLnBrk="1" hangingPunct="1"/>
            <a:r>
              <a:rPr lang="en-US" dirty="0" smtClean="0">
                <a:solidFill>
                  <a:srgbClr val="002060"/>
                </a:solidFill>
              </a:rPr>
              <a:t>Work in SRD/MG and PT SE19</a:t>
            </a: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15</a:t>
            </a:fld>
            <a:endParaRPr lang="en-GB"/>
          </a:p>
        </p:txBody>
      </p:sp>
    </p:spTree>
    <p:extLst>
      <p:ext uri="{BB962C8B-B14F-4D97-AF65-F5344CB8AC3E}">
        <p14:creationId xmlns:p14="http://schemas.microsoft.com/office/powerpoint/2010/main" val="2112796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smtClean="0"/>
              <a:t>Organisation &amp; Timeline</a:t>
            </a:r>
          </a:p>
        </p:txBody>
      </p:sp>
      <p:sp>
        <p:nvSpPr>
          <p:cNvPr id="7170" name="Content Placeholder 2"/>
          <p:cNvSpPr>
            <a:spLocks noGrp="1"/>
          </p:cNvSpPr>
          <p:nvPr>
            <p:ph idx="1"/>
          </p:nvPr>
        </p:nvSpPr>
        <p:spPr>
          <a:xfrm>
            <a:off x="0" y="1628800"/>
            <a:ext cx="8964488" cy="5112568"/>
          </a:xfrm>
        </p:spPr>
        <p:txBody>
          <a:bodyPr/>
          <a:lstStyle/>
          <a:p>
            <a:pPr eaLnBrk="1" hangingPunct="1"/>
            <a:r>
              <a:rPr lang="en-GB" dirty="0" smtClean="0">
                <a:solidFill>
                  <a:srgbClr val="002060"/>
                </a:solidFill>
              </a:rPr>
              <a:t>9 March 2018 – SRDMG Web-meeting on ITS</a:t>
            </a:r>
          </a:p>
          <a:p>
            <a:pPr eaLnBrk="1" hangingPunct="1"/>
            <a:r>
              <a:rPr lang="en-GB" dirty="0" smtClean="0">
                <a:solidFill>
                  <a:srgbClr val="002060"/>
                </a:solidFill>
              </a:rPr>
              <a:t>9-13 April 2018 – SE24 and SRD/MG – Rome </a:t>
            </a:r>
          </a:p>
          <a:p>
            <a:pPr eaLnBrk="1" hangingPunct="1"/>
            <a:r>
              <a:rPr lang="en-GB" dirty="0" smtClean="0">
                <a:solidFill>
                  <a:srgbClr val="002060"/>
                </a:solidFill>
              </a:rPr>
              <a:t>3-7 September 2018 – SE24 and SRD/MG</a:t>
            </a:r>
          </a:p>
          <a:p>
            <a:pPr eaLnBrk="1" hangingPunct="1"/>
            <a:r>
              <a:rPr lang="en-GB" dirty="0" smtClean="0">
                <a:solidFill>
                  <a:srgbClr val="002060"/>
                </a:solidFill>
              </a:rPr>
              <a:t>20-21 September 2018 – SRD/MG</a:t>
            </a:r>
          </a:p>
          <a:p>
            <a:pPr eaLnBrk="1" hangingPunct="1"/>
            <a:r>
              <a:rPr lang="en-GB" dirty="0" smtClean="0">
                <a:solidFill>
                  <a:srgbClr val="002060"/>
                </a:solidFill>
              </a:rPr>
              <a:t>24-28 September 2018 – WGFM#92</a:t>
            </a:r>
          </a:p>
          <a:p>
            <a:pPr eaLnBrk="1" hangingPunct="1"/>
            <a:r>
              <a:rPr lang="en-GB" dirty="0" smtClean="0">
                <a:solidFill>
                  <a:srgbClr val="002060"/>
                </a:solidFill>
              </a:rPr>
              <a:t>23-26 October 2018 – ECC (PC Approval)</a:t>
            </a:r>
          </a:p>
          <a:p>
            <a:pPr eaLnBrk="1" hangingPunct="1"/>
            <a:r>
              <a:rPr lang="en-GB" dirty="0" smtClean="0">
                <a:solidFill>
                  <a:srgbClr val="002060"/>
                </a:solidFill>
              </a:rPr>
              <a:t>19-21 December 2018  - SRDMG (Comment Resolution PC)</a:t>
            </a:r>
          </a:p>
          <a:p>
            <a:pPr eaLnBrk="1" hangingPunct="1"/>
            <a:endParaRPr lang="en-GB" dirty="0">
              <a:solidFill>
                <a:srgbClr val="002060"/>
              </a:solidFill>
            </a:endParaRPr>
          </a:p>
          <a:p>
            <a:pPr eaLnBrk="1" hangingPunct="1"/>
            <a:r>
              <a:rPr lang="en-US" dirty="0">
                <a:solidFill>
                  <a:srgbClr val="002060"/>
                </a:solidFill>
              </a:rPr>
              <a:t>Further Info from ETSI on LTE V2X characteristics for SE24 studies and on Smart Tachograph by </a:t>
            </a:r>
            <a:r>
              <a:rPr lang="en-US" dirty="0" smtClean="0">
                <a:solidFill>
                  <a:srgbClr val="002060"/>
                </a:solidFill>
              </a:rPr>
              <a:t>June </a:t>
            </a:r>
            <a:r>
              <a:rPr lang="en-US" dirty="0">
                <a:solidFill>
                  <a:srgbClr val="002060"/>
                </a:solidFill>
              </a:rPr>
              <a:t>2018</a:t>
            </a:r>
          </a:p>
          <a:p>
            <a:pPr eaLnBrk="1" hangingPunct="1"/>
            <a:r>
              <a:rPr lang="en-US" dirty="0" smtClean="0">
                <a:solidFill>
                  <a:srgbClr val="002060"/>
                </a:solidFill>
              </a:rPr>
              <a:t>Info </a:t>
            </a:r>
            <a:r>
              <a:rPr lang="en-US" dirty="0">
                <a:solidFill>
                  <a:srgbClr val="002060"/>
                </a:solidFill>
              </a:rPr>
              <a:t>from ETSI on </a:t>
            </a:r>
            <a:r>
              <a:rPr lang="en-US" dirty="0" smtClean="0">
                <a:solidFill>
                  <a:srgbClr val="002060"/>
                </a:solidFill>
              </a:rPr>
              <a:t>Road ITS- Urban Rail (CBTC) ITS coexistence </a:t>
            </a:r>
            <a:r>
              <a:rPr lang="en-US" dirty="0">
                <a:solidFill>
                  <a:srgbClr val="002060"/>
                </a:solidFill>
              </a:rPr>
              <a:t>by </a:t>
            </a:r>
            <a:r>
              <a:rPr lang="en-US" dirty="0" smtClean="0">
                <a:solidFill>
                  <a:srgbClr val="002060"/>
                </a:solidFill>
              </a:rPr>
              <a:t>August 2018</a:t>
            </a:r>
            <a:endParaRPr lang="en-US" dirty="0">
              <a:solidFill>
                <a:srgbClr val="002060"/>
              </a:solidFill>
            </a:endParaRPr>
          </a:p>
          <a:p>
            <a:pPr eaLnBrk="1" hangingPunct="1"/>
            <a:r>
              <a:rPr lang="en-US" dirty="0" smtClean="0">
                <a:solidFill>
                  <a:srgbClr val="002060"/>
                </a:solidFill>
              </a:rPr>
              <a:t>Info </a:t>
            </a:r>
            <a:r>
              <a:rPr lang="en-US" dirty="0">
                <a:solidFill>
                  <a:srgbClr val="002060"/>
                </a:solidFill>
              </a:rPr>
              <a:t>from ETSI on ITS G5-LTE V2X by </a:t>
            </a:r>
            <a:r>
              <a:rPr lang="en-US" dirty="0" smtClean="0">
                <a:solidFill>
                  <a:srgbClr val="002060"/>
                </a:solidFill>
              </a:rPr>
              <a:t>August 2018</a:t>
            </a:r>
            <a:endParaRPr lang="en-US" dirty="0">
              <a:solidFill>
                <a:srgbClr val="002060"/>
              </a:solidFill>
            </a:endParaRPr>
          </a:p>
          <a:p>
            <a:pPr eaLnBrk="1" hangingPunct="1"/>
            <a:endParaRPr lang="en-GB" dirty="0" smtClean="0">
              <a:solidFill>
                <a:srgbClr val="002060"/>
              </a:solidFill>
            </a:endParaRPr>
          </a:p>
          <a:p>
            <a:pPr eaLnBrk="1" hangingPunct="1"/>
            <a:endParaRPr lang="en-GB" dirty="0">
              <a:solidFill>
                <a:srgbClr val="002060"/>
              </a:solidFill>
            </a:endParaRPr>
          </a:p>
          <a:p>
            <a:pPr eaLnBrk="1" hangingPunct="1"/>
            <a:r>
              <a:rPr lang="en-GB" dirty="0" smtClean="0">
                <a:solidFill>
                  <a:srgbClr val="002060"/>
                </a:solidFill>
              </a:rPr>
              <a:t> </a:t>
            </a:r>
            <a:endParaRPr lang="en-GB"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16</a:t>
            </a:fld>
            <a:endParaRPr lang="en-GB" dirty="0"/>
          </a:p>
        </p:txBody>
      </p:sp>
    </p:spTree>
    <p:extLst>
      <p:ext uri="{BB962C8B-B14F-4D97-AF65-F5344CB8AC3E}">
        <p14:creationId xmlns:p14="http://schemas.microsoft.com/office/powerpoint/2010/main" val="2245556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5292080" y="912813"/>
            <a:ext cx="3391545" cy="687387"/>
          </a:xfrm>
        </p:spPr>
        <p:txBody>
          <a:bodyPr/>
          <a:lstStyle/>
          <a:p>
            <a:pPr eaLnBrk="1" hangingPunct="1"/>
            <a:r>
              <a:rPr lang="en-GB" dirty="0" smtClean="0"/>
              <a:t>Finally..</a:t>
            </a:r>
          </a:p>
        </p:txBody>
      </p:sp>
      <p:sp>
        <p:nvSpPr>
          <p:cNvPr id="7170" name="Content Placeholder 2"/>
          <p:cNvSpPr>
            <a:spLocks noGrp="1"/>
          </p:cNvSpPr>
          <p:nvPr>
            <p:ph idx="1"/>
          </p:nvPr>
        </p:nvSpPr>
        <p:spPr>
          <a:xfrm>
            <a:off x="179512" y="1628800"/>
            <a:ext cx="8964488" cy="5229200"/>
          </a:xfrm>
        </p:spPr>
        <p:txBody>
          <a:bodyPr/>
          <a:lstStyle/>
          <a:p>
            <a:pPr marL="0" indent="0" eaLnBrk="1" hangingPunct="1">
              <a:buNone/>
            </a:pPr>
            <a:endParaRPr lang="en-GB" dirty="0">
              <a:solidFill>
                <a:srgbClr val="002060"/>
              </a:solidFill>
            </a:endParaRPr>
          </a:p>
          <a:p>
            <a:pPr marL="0" indent="0" algn="ctr" eaLnBrk="1" hangingPunct="1">
              <a:buNone/>
            </a:pPr>
            <a:r>
              <a:rPr lang="en-GB" sz="4400" dirty="0" smtClean="0">
                <a:solidFill>
                  <a:srgbClr val="002060"/>
                </a:solidFill>
              </a:rPr>
              <a:t>Thank you very much</a:t>
            </a:r>
            <a:br>
              <a:rPr lang="en-GB" sz="4400" dirty="0" smtClean="0">
                <a:solidFill>
                  <a:srgbClr val="002060"/>
                </a:solidFill>
              </a:rPr>
            </a:br>
            <a:endParaRPr lang="en-GB" sz="4400" dirty="0" smtClean="0">
              <a:solidFill>
                <a:srgbClr val="002060"/>
              </a:solidFill>
            </a:endParaRPr>
          </a:p>
          <a:p>
            <a:pPr marL="0" indent="0" algn="ctr" eaLnBrk="1" hangingPunct="1">
              <a:buNone/>
            </a:pPr>
            <a:r>
              <a:rPr lang="en-GB" dirty="0" smtClean="0">
                <a:solidFill>
                  <a:srgbClr val="002060"/>
                </a:solidFill>
              </a:rPr>
              <a:t>Further </a:t>
            </a:r>
            <a:r>
              <a:rPr lang="en-GB" dirty="0">
                <a:solidFill>
                  <a:srgbClr val="002060"/>
                </a:solidFill>
              </a:rPr>
              <a:t>information </a:t>
            </a:r>
            <a:r>
              <a:rPr lang="en-GB" dirty="0" smtClean="0">
                <a:solidFill>
                  <a:srgbClr val="002060"/>
                </a:solidFill>
              </a:rPr>
              <a:t>on:</a:t>
            </a:r>
            <a:br>
              <a:rPr lang="en-GB" dirty="0" smtClean="0">
                <a:solidFill>
                  <a:srgbClr val="002060"/>
                </a:solidFill>
              </a:rPr>
            </a:br>
            <a:r>
              <a:rPr lang="en-GB" dirty="0" smtClean="0">
                <a:solidFill>
                  <a:srgbClr val="002060"/>
                </a:solidFill>
                <a:hlinkClick r:id="rId3"/>
              </a:rPr>
              <a:t>www.cept.org/ecc</a:t>
            </a:r>
            <a:endParaRPr lang="en-GB" dirty="0" smtClean="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17</a:t>
            </a:fld>
            <a:endParaRPr lang="en-GB"/>
          </a:p>
        </p:txBody>
      </p:sp>
    </p:spTree>
    <p:extLst>
      <p:ext uri="{BB962C8B-B14F-4D97-AF65-F5344CB8AC3E}">
        <p14:creationId xmlns:p14="http://schemas.microsoft.com/office/powerpoint/2010/main" val="748225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smtClean="0"/>
              <a:t>Ongoing activities within CEPT/ECC on ITS</a:t>
            </a:r>
          </a:p>
        </p:txBody>
      </p:sp>
      <p:sp>
        <p:nvSpPr>
          <p:cNvPr id="7170" name="Content Placeholder 2"/>
          <p:cNvSpPr>
            <a:spLocks noGrp="1"/>
          </p:cNvSpPr>
          <p:nvPr>
            <p:ph idx="1"/>
          </p:nvPr>
        </p:nvSpPr>
        <p:spPr>
          <a:xfrm>
            <a:off x="395536" y="1340768"/>
            <a:ext cx="8226425" cy="5040560"/>
          </a:xfrm>
        </p:spPr>
        <p:txBody>
          <a:bodyPr/>
          <a:lstStyle/>
          <a:p>
            <a:pPr marL="0" indent="0" eaLnBrk="1" hangingPunct="1">
              <a:buNone/>
            </a:pPr>
            <a:endParaRPr lang="en-GB" dirty="0" smtClean="0">
              <a:solidFill>
                <a:srgbClr val="002060"/>
              </a:solidFill>
            </a:endParaRPr>
          </a:p>
          <a:p>
            <a:pPr marL="0" indent="0" eaLnBrk="1" hangingPunct="1">
              <a:buNone/>
            </a:pPr>
            <a:r>
              <a:rPr lang="en-GB" u="sng" dirty="0" smtClean="0">
                <a:solidFill>
                  <a:srgbClr val="002060"/>
                </a:solidFill>
              </a:rPr>
              <a:t>Overview:</a:t>
            </a:r>
            <a:endParaRPr lang="en-GB" dirty="0" smtClean="0">
              <a:solidFill>
                <a:srgbClr val="002060"/>
              </a:solidFill>
            </a:endParaRPr>
          </a:p>
          <a:p>
            <a:pPr eaLnBrk="1" hangingPunct="1"/>
            <a:r>
              <a:rPr lang="en-GB" dirty="0" smtClean="0">
                <a:solidFill>
                  <a:srgbClr val="002060"/>
                </a:solidFill>
              </a:rPr>
              <a:t>Structure and Groups  in CEPT/ECC working on ITS</a:t>
            </a:r>
          </a:p>
          <a:p>
            <a:pPr eaLnBrk="1" hangingPunct="1"/>
            <a:r>
              <a:rPr lang="en-GB" dirty="0" smtClean="0">
                <a:solidFill>
                  <a:srgbClr val="002060"/>
                </a:solidFill>
              </a:rPr>
              <a:t>Current Regulation</a:t>
            </a:r>
          </a:p>
          <a:p>
            <a:pPr eaLnBrk="1" hangingPunct="1"/>
            <a:r>
              <a:rPr lang="en-GB" dirty="0" smtClean="0">
                <a:solidFill>
                  <a:srgbClr val="002060"/>
                </a:solidFill>
              </a:rPr>
              <a:t>EC Mandates</a:t>
            </a:r>
          </a:p>
          <a:p>
            <a:pPr eaLnBrk="1" hangingPunct="1"/>
            <a:r>
              <a:rPr lang="en-GB" dirty="0" smtClean="0">
                <a:solidFill>
                  <a:srgbClr val="002060"/>
                </a:solidFill>
              </a:rPr>
              <a:t>Status of Work so far</a:t>
            </a:r>
          </a:p>
          <a:p>
            <a:pPr eaLnBrk="1" hangingPunct="1"/>
            <a:r>
              <a:rPr lang="en-GB" dirty="0" smtClean="0">
                <a:solidFill>
                  <a:srgbClr val="002060"/>
                </a:solidFill>
              </a:rPr>
              <a:t>General Principles and Concept for the Future Regulation</a:t>
            </a:r>
          </a:p>
          <a:p>
            <a:pPr eaLnBrk="1" hangingPunct="1"/>
            <a:r>
              <a:rPr lang="en-GB" dirty="0" smtClean="0">
                <a:solidFill>
                  <a:srgbClr val="002060"/>
                </a:solidFill>
              </a:rPr>
              <a:t>Planned output of CEPT/ECC Work, Organisation  and Timeline</a:t>
            </a:r>
          </a:p>
          <a:p>
            <a:pPr eaLnBrk="1" hangingPunct="1"/>
            <a:r>
              <a:rPr lang="en-GB" dirty="0" smtClean="0">
                <a:solidFill>
                  <a:srgbClr val="002060"/>
                </a:solidFill>
              </a:rPr>
              <a:t>ETSI Requests and ECC Requests to ETSI </a:t>
            </a:r>
          </a:p>
          <a:p>
            <a:pPr eaLnBrk="1" hangingPunct="1"/>
            <a:r>
              <a:rPr lang="en-GB" dirty="0" smtClean="0">
                <a:solidFill>
                  <a:srgbClr val="002060"/>
                </a:solidFill>
              </a:rPr>
              <a:t>Importance of the Harmonised Standard for the Regulation</a:t>
            </a:r>
          </a:p>
          <a:p>
            <a:pPr eaLnBrk="1" hangingPunct="1"/>
            <a:r>
              <a:rPr lang="en-GB" dirty="0" smtClean="0">
                <a:solidFill>
                  <a:srgbClr val="002060"/>
                </a:solidFill>
              </a:rPr>
              <a:t>Preparations towards WRC-19 Agenda Item 1.12 in CPG</a:t>
            </a:r>
          </a:p>
          <a:p>
            <a:pPr eaLnBrk="1" hangingPunct="1"/>
            <a:endParaRPr lang="en-GB" dirty="0" smtClean="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2</a:t>
            </a:fld>
            <a:endParaRPr lang="en-GB"/>
          </a:p>
        </p:txBody>
      </p:sp>
    </p:spTree>
    <p:extLst>
      <p:ext uri="{BB962C8B-B14F-4D97-AF65-F5344CB8AC3E}">
        <p14:creationId xmlns:p14="http://schemas.microsoft.com/office/powerpoint/2010/main" val="2059145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8CC642E-23FC-4CFD-8381-25622B9060DF}" type="slidenum">
              <a:rPr lang="en-GB" smtClean="0"/>
              <a:pPr>
                <a:defRPr/>
              </a:pPr>
              <a:t>3</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16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smtClean="0"/>
              <a:t>Current Regulations</a:t>
            </a: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4</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68272291"/>
              </p:ext>
            </p:extLst>
          </p:nvPr>
        </p:nvGraphicFramePr>
        <p:xfrm>
          <a:off x="86824" y="1700808"/>
          <a:ext cx="8949671" cy="1601385"/>
        </p:xfrm>
        <a:graphic>
          <a:graphicData uri="http://schemas.openxmlformats.org/drawingml/2006/table">
            <a:tbl>
              <a:tblPr firstRow="1" firstCol="1" lastRow="1" lastCol="1" bandRow="1" bandCol="1"/>
              <a:tblGrid>
                <a:gridCol w="2174935"/>
                <a:gridCol w="2213528"/>
                <a:gridCol w="4561208"/>
              </a:tblGrid>
              <a:tr h="5040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b="1" dirty="0">
                          <a:effectLst/>
                          <a:latin typeface="Arial"/>
                          <a:ea typeface="Times New Roman"/>
                          <a:cs typeface="Times New Roman"/>
                        </a:rPr>
                        <a:t>Frequency range</a:t>
                      </a:r>
                      <a:endParaRPr lang="da-DK" sz="1100" dirty="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b="1" dirty="0">
                          <a:effectLst/>
                          <a:latin typeface="Arial"/>
                          <a:ea typeface="Times New Roman"/>
                          <a:cs typeface="Times New Roman"/>
                        </a:rPr>
                        <a:t>Usage</a:t>
                      </a:r>
                      <a:endParaRPr lang="da-DK" sz="1100" dirty="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b="1" dirty="0">
                          <a:effectLst/>
                          <a:latin typeface="Arial"/>
                          <a:ea typeface="Times New Roman"/>
                          <a:cs typeface="Times New Roman"/>
                        </a:rPr>
                        <a:t>Regulation</a:t>
                      </a:r>
                      <a:endParaRPr lang="da-DK" sz="1100" dirty="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a:effectLst/>
                          <a:latin typeface="Arial"/>
                          <a:ea typeface="Times New Roman"/>
                          <a:cs typeface="Times New Roman"/>
                        </a:rPr>
                        <a:t>5 905 MHz to 5 925 MHz</a:t>
                      </a:r>
                      <a:endParaRPr lang="da-DK" sz="110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b="1">
                          <a:effectLst/>
                          <a:latin typeface="Arial"/>
                          <a:ea typeface="Times New Roman"/>
                          <a:cs typeface="Times New Roman"/>
                        </a:rPr>
                        <a:t>Future </a:t>
                      </a:r>
                      <a:r>
                        <a:rPr lang="en-GB" sz="900">
                          <a:effectLst/>
                          <a:latin typeface="Arial"/>
                          <a:ea typeface="Times New Roman"/>
                          <a:cs typeface="Times New Roman"/>
                        </a:rPr>
                        <a:t>ITS applications</a:t>
                      </a:r>
                      <a:endParaRPr lang="da-DK" sz="110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a:effectLst/>
                          <a:latin typeface="Arial"/>
                          <a:ea typeface="Times New Roman"/>
                          <a:cs typeface="Times New Roman"/>
                        </a:rPr>
                        <a:t>ECC Decision (08)01</a:t>
                      </a:r>
                      <a:endParaRPr lang="da-DK" sz="110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4866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a:effectLst/>
                          <a:latin typeface="Arial"/>
                          <a:ea typeface="Times New Roman"/>
                          <a:cs typeface="Times New Roman"/>
                        </a:rPr>
                        <a:t>5 875 MHz to 5 905 MHz</a:t>
                      </a:r>
                      <a:endParaRPr lang="da-DK" sz="110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dirty="0">
                          <a:effectLst/>
                          <a:latin typeface="Arial"/>
                          <a:ea typeface="Times New Roman"/>
                          <a:cs typeface="Times New Roman"/>
                        </a:rPr>
                        <a:t>ITS safety</a:t>
                      </a:r>
                      <a:endParaRPr lang="da-DK" sz="1100" dirty="0">
                        <a:effectLst/>
                        <a:latin typeface="Calibri"/>
                        <a:ea typeface="Calibri"/>
                        <a:cs typeface="Times New Roman"/>
                      </a:endParaRPr>
                    </a:p>
                    <a:p>
                      <a:pPr algn="ctr" fontAlgn="base" hangingPunct="0">
                        <a:lnSpc>
                          <a:spcPct val="115000"/>
                        </a:lnSpc>
                        <a:spcAft>
                          <a:spcPts val="0"/>
                        </a:spcAft>
                      </a:pPr>
                      <a:r>
                        <a:rPr lang="en-GB" sz="900" dirty="0">
                          <a:effectLst/>
                          <a:latin typeface="Arial"/>
                          <a:ea typeface="Times New Roman"/>
                          <a:cs typeface="Times New Roman"/>
                        </a:rPr>
                        <a:t>(not limited to road </a:t>
                      </a:r>
                      <a:r>
                        <a:rPr lang="en-GB" sz="900" dirty="0" smtClean="0">
                          <a:effectLst/>
                          <a:latin typeface="Arial"/>
                          <a:ea typeface="Times New Roman"/>
                          <a:cs typeface="Times New Roman"/>
                        </a:rPr>
                        <a:t>safety In ECC Decision (08)01)</a:t>
                      </a:r>
                      <a:endParaRPr lang="da-DK" sz="1100" dirty="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dirty="0">
                          <a:effectLst/>
                          <a:latin typeface="Arial"/>
                          <a:ea typeface="Times New Roman"/>
                          <a:cs typeface="Times New Roman"/>
                        </a:rPr>
                        <a:t>ECC Decision (08)01</a:t>
                      </a:r>
                      <a:br>
                        <a:rPr lang="en-GB" sz="900" dirty="0">
                          <a:effectLst/>
                          <a:latin typeface="Arial"/>
                          <a:ea typeface="Times New Roman"/>
                          <a:cs typeface="Times New Roman"/>
                        </a:rPr>
                      </a:br>
                      <a:r>
                        <a:rPr lang="en-GB" sz="900" dirty="0" smtClean="0">
                          <a:effectLst/>
                          <a:latin typeface="Arial"/>
                          <a:ea typeface="Times New Roman"/>
                          <a:cs typeface="Times New Roman"/>
                        </a:rPr>
                        <a:t>EC Decision</a:t>
                      </a:r>
                      <a:r>
                        <a:rPr lang="en-GB" sz="900" baseline="0" dirty="0" smtClean="0">
                          <a:effectLst/>
                          <a:latin typeface="Arial"/>
                          <a:ea typeface="Times New Roman"/>
                          <a:cs typeface="Times New Roman"/>
                        </a:rPr>
                        <a:t> 2008/771/EC</a:t>
                      </a:r>
                      <a:endParaRPr lang="da-DK" sz="1100" dirty="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3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dirty="0">
                          <a:effectLst/>
                          <a:latin typeface="Arial"/>
                          <a:ea typeface="Times New Roman"/>
                          <a:cs typeface="Times New Roman"/>
                        </a:rPr>
                        <a:t>5 855 MHz to 5 875 MHz</a:t>
                      </a:r>
                      <a:endParaRPr lang="da-DK" sz="1100" dirty="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dirty="0">
                          <a:effectLst/>
                          <a:latin typeface="Arial"/>
                          <a:ea typeface="Times New Roman"/>
                          <a:cs typeface="Times New Roman"/>
                        </a:rPr>
                        <a:t>ITS non-safety applications</a:t>
                      </a:r>
                      <a:endParaRPr lang="da-DK" sz="1100" dirty="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ase" hangingPunct="0">
                        <a:lnSpc>
                          <a:spcPct val="115000"/>
                        </a:lnSpc>
                        <a:spcAft>
                          <a:spcPts val="0"/>
                        </a:spcAft>
                      </a:pPr>
                      <a:r>
                        <a:rPr lang="en-GB" sz="900" dirty="0">
                          <a:effectLst/>
                          <a:latin typeface="Arial"/>
                          <a:ea typeface="Times New Roman"/>
                          <a:cs typeface="Times New Roman"/>
                        </a:rPr>
                        <a:t>ECC Recommendation(08)01</a:t>
                      </a:r>
                      <a:endParaRPr lang="da-DK" sz="1100" dirty="0">
                        <a:effectLst/>
                        <a:latin typeface="Calibri"/>
                        <a:ea typeface="Calibri"/>
                        <a:cs typeface="Times New Roman"/>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Content Placeholder 2"/>
          <p:cNvSpPr>
            <a:spLocks noGrp="1"/>
          </p:cNvSpPr>
          <p:nvPr>
            <p:ph idx="1"/>
          </p:nvPr>
        </p:nvSpPr>
        <p:spPr>
          <a:xfrm>
            <a:off x="107504" y="3284984"/>
            <a:ext cx="8640960" cy="3384376"/>
          </a:xfrm>
        </p:spPr>
        <p:txBody>
          <a:bodyPr/>
          <a:lstStyle/>
          <a:p>
            <a:pPr eaLnBrk="1" hangingPunct="1"/>
            <a:r>
              <a:rPr lang="en-GB" sz="1800" dirty="0" smtClean="0">
                <a:solidFill>
                  <a:srgbClr val="002060"/>
                </a:solidFill>
              </a:rPr>
              <a:t>In addition: </a:t>
            </a:r>
          </a:p>
          <a:p>
            <a:pPr lvl="1" eaLnBrk="1" hangingPunct="1"/>
            <a:r>
              <a:rPr lang="en-GB" sz="1800" dirty="0" smtClean="0">
                <a:solidFill>
                  <a:srgbClr val="002060"/>
                </a:solidFill>
              </a:rPr>
              <a:t>ECC Decision (09)01 (ERC/REC 70-03 Annex 13) and EC DEC 2006/771/EC (amended by (EU) 2017/1483) for ITS in 63-64 GHz </a:t>
            </a:r>
            <a:r>
              <a:rPr lang="en-US" sz="1800" dirty="0">
                <a:solidFill>
                  <a:srgbClr val="002060"/>
                </a:solidFill>
              </a:rPr>
              <a:t>including hybrid radar and vehicle communications </a:t>
            </a:r>
            <a:r>
              <a:rPr lang="en-US" sz="1800" dirty="0" smtClean="0">
                <a:solidFill>
                  <a:srgbClr val="002060"/>
                </a:solidFill>
              </a:rPr>
              <a:t>systems;</a:t>
            </a:r>
          </a:p>
          <a:p>
            <a:pPr lvl="1" eaLnBrk="1" hangingPunct="1"/>
            <a:r>
              <a:rPr lang="en-US" sz="1800" dirty="0" smtClean="0">
                <a:solidFill>
                  <a:srgbClr val="002060"/>
                </a:solidFill>
              </a:rPr>
              <a:t>SRD regulation in ERC/REC 70-03 Annex 1 </a:t>
            </a:r>
            <a:r>
              <a:rPr lang="en-US" sz="1800" dirty="0">
                <a:solidFill>
                  <a:srgbClr val="002060"/>
                </a:solidFill>
              </a:rPr>
              <a:t>and EC DEC 2006/771/EC (amended by (EU) 2017/1483</a:t>
            </a:r>
            <a:r>
              <a:rPr lang="en-US" sz="1800" dirty="0" smtClean="0">
                <a:solidFill>
                  <a:srgbClr val="002060"/>
                </a:solidFill>
              </a:rPr>
              <a:t>) for 5725-5875 MHz;</a:t>
            </a:r>
          </a:p>
          <a:p>
            <a:pPr lvl="1" eaLnBrk="1" hangingPunct="1"/>
            <a:r>
              <a:rPr lang="en-US" sz="1800" dirty="0" smtClean="0">
                <a:solidFill>
                  <a:srgbClr val="002060"/>
                </a:solidFill>
              </a:rPr>
              <a:t>Road Tolling: 5795-5815 MHz incl. in ERC/REC 70-03 Annex 5 and EC Decision </a:t>
            </a:r>
            <a:r>
              <a:rPr lang="en-US" sz="1800" dirty="0">
                <a:solidFill>
                  <a:srgbClr val="002060"/>
                </a:solidFill>
              </a:rPr>
              <a:t>2006/771/EC (amended by (EU) 2017/1483) </a:t>
            </a:r>
            <a:r>
              <a:rPr lang="en-US" sz="1800" dirty="0" smtClean="0">
                <a:solidFill>
                  <a:srgbClr val="002060"/>
                </a:solidFill>
              </a:rPr>
              <a:t>for SRD;</a:t>
            </a:r>
          </a:p>
          <a:p>
            <a:pPr marL="723900" indent="-273050" eaLnBrk="1" hangingPunct="1"/>
            <a:r>
              <a:rPr lang="en-US" sz="1800" dirty="0" smtClean="0">
                <a:solidFill>
                  <a:srgbClr val="002060"/>
                </a:solidFill>
              </a:rPr>
              <a:t>Existing compatibility studies for 5.9 GHz ITS are mainly in ECC Reports 101 and 228 (all based on ETSI G5 technology – LS from WG SE to 3GPP RAN informed about this).</a:t>
            </a:r>
            <a:endParaRPr lang="en-GB" sz="1800" dirty="0" smtClean="0">
              <a:solidFill>
                <a:srgbClr val="002060"/>
              </a:solidFill>
            </a:endParaRPr>
          </a:p>
        </p:txBody>
      </p:sp>
    </p:spTree>
    <p:extLst>
      <p:ext uri="{BB962C8B-B14F-4D97-AF65-F5344CB8AC3E}">
        <p14:creationId xmlns:p14="http://schemas.microsoft.com/office/powerpoint/2010/main" val="2276872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smtClean="0"/>
              <a:t>EC Mandates</a:t>
            </a: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5</a:t>
            </a:fld>
            <a:endParaRPr lang="en-GB"/>
          </a:p>
        </p:txBody>
      </p:sp>
      <p:sp>
        <p:nvSpPr>
          <p:cNvPr id="8" name="Content Placeholder 2"/>
          <p:cNvSpPr>
            <a:spLocks noGrp="1"/>
          </p:cNvSpPr>
          <p:nvPr>
            <p:ph idx="1"/>
          </p:nvPr>
        </p:nvSpPr>
        <p:spPr>
          <a:xfrm>
            <a:off x="16977" y="1628800"/>
            <a:ext cx="8731487" cy="5040560"/>
          </a:xfrm>
        </p:spPr>
        <p:txBody>
          <a:bodyPr/>
          <a:lstStyle/>
          <a:p>
            <a:pPr eaLnBrk="1" hangingPunct="1"/>
            <a:r>
              <a:rPr lang="en-US" dirty="0">
                <a:solidFill>
                  <a:srgbClr val="002060"/>
                </a:solidFill>
              </a:rPr>
              <a:t>EC Mandate to CEPT to study the extension of the Intelligent Transport Systems (ITS) safety-related band at 5.9 </a:t>
            </a:r>
            <a:r>
              <a:rPr lang="en-US" dirty="0" smtClean="0">
                <a:solidFill>
                  <a:srgbClr val="002060"/>
                </a:solidFill>
              </a:rPr>
              <a:t>GHz</a:t>
            </a:r>
          </a:p>
          <a:p>
            <a:pPr lvl="1" eaLnBrk="1" hangingPunct="1"/>
            <a:r>
              <a:rPr lang="en-US" dirty="0" smtClean="0">
                <a:solidFill>
                  <a:srgbClr val="002060"/>
                </a:solidFill>
              </a:rPr>
              <a:t>Extending </a:t>
            </a:r>
            <a:r>
              <a:rPr lang="en-US" dirty="0">
                <a:solidFill>
                  <a:srgbClr val="002060"/>
                </a:solidFill>
              </a:rPr>
              <a:t>the upper edge of the EC </a:t>
            </a:r>
            <a:r>
              <a:rPr lang="en-US" dirty="0" err="1">
                <a:solidFill>
                  <a:srgbClr val="002060"/>
                </a:solidFill>
              </a:rPr>
              <a:t>harmonised</a:t>
            </a:r>
            <a:r>
              <a:rPr lang="en-US" dirty="0">
                <a:solidFill>
                  <a:srgbClr val="002060"/>
                </a:solidFill>
              </a:rPr>
              <a:t> safety-related ITS band (5875-5905 MHz) by 20 MHz up to 5925 </a:t>
            </a:r>
            <a:r>
              <a:rPr lang="en-US" dirty="0" smtClean="0">
                <a:solidFill>
                  <a:srgbClr val="002060"/>
                </a:solidFill>
              </a:rPr>
              <a:t>MHz;</a:t>
            </a:r>
            <a:endParaRPr lang="en-US" dirty="0">
              <a:solidFill>
                <a:srgbClr val="002060"/>
              </a:solidFill>
            </a:endParaRPr>
          </a:p>
          <a:p>
            <a:pPr lvl="1" eaLnBrk="1" hangingPunct="1"/>
            <a:r>
              <a:rPr lang="en-US" dirty="0" smtClean="0">
                <a:solidFill>
                  <a:srgbClr val="002060"/>
                </a:solidFill>
              </a:rPr>
              <a:t>In </a:t>
            </a:r>
            <a:r>
              <a:rPr lang="en-US" dirty="0">
                <a:solidFill>
                  <a:srgbClr val="002060"/>
                </a:solidFill>
              </a:rPr>
              <a:t>addition to road transport, allowing other means of transport such as Urban Rail  using Communication Based Train Control (CBTC) in the EC </a:t>
            </a:r>
            <a:r>
              <a:rPr lang="en-US" dirty="0" err="1">
                <a:solidFill>
                  <a:srgbClr val="002060"/>
                </a:solidFill>
              </a:rPr>
              <a:t>harmonised</a:t>
            </a:r>
            <a:r>
              <a:rPr lang="en-US" dirty="0">
                <a:solidFill>
                  <a:srgbClr val="002060"/>
                </a:solidFill>
              </a:rPr>
              <a:t> safety-related ITS band</a:t>
            </a:r>
            <a:r>
              <a:rPr lang="en-US" dirty="0" smtClean="0">
                <a:solidFill>
                  <a:srgbClr val="002060"/>
                </a:solidFill>
              </a:rPr>
              <a:t>.</a:t>
            </a:r>
          </a:p>
          <a:p>
            <a:pPr eaLnBrk="1" hangingPunct="1"/>
            <a:r>
              <a:rPr lang="en-GB" dirty="0" smtClean="0">
                <a:solidFill>
                  <a:srgbClr val="002060"/>
                </a:solidFill>
              </a:rPr>
              <a:t>Permanent Mandate to CEPT on SRD (7</a:t>
            </a:r>
            <a:r>
              <a:rPr lang="en-GB" baseline="30000" dirty="0" smtClean="0">
                <a:solidFill>
                  <a:srgbClr val="002060"/>
                </a:solidFill>
              </a:rPr>
              <a:t>th</a:t>
            </a:r>
            <a:r>
              <a:rPr lang="en-GB" dirty="0" smtClean="0">
                <a:solidFill>
                  <a:srgbClr val="002060"/>
                </a:solidFill>
              </a:rPr>
              <a:t> Update running now)</a:t>
            </a:r>
          </a:p>
          <a:p>
            <a:pPr lvl="1" eaLnBrk="1" hangingPunct="1"/>
            <a:r>
              <a:rPr lang="en-GB" dirty="0" smtClean="0">
                <a:solidFill>
                  <a:srgbClr val="002060"/>
                </a:solidFill>
              </a:rPr>
              <a:t>Concerns non-safety related ITS in 5855-5875 MHz;</a:t>
            </a:r>
          </a:p>
          <a:p>
            <a:pPr lvl="1" eaLnBrk="1" hangingPunct="1"/>
            <a:r>
              <a:rPr lang="en-GB" dirty="0" smtClean="0">
                <a:solidFill>
                  <a:srgbClr val="002060"/>
                </a:solidFill>
              </a:rPr>
              <a:t>Concerns new Smart Tachograph, Weight and Dimensions Applications in 5795 – 5815 MHz;</a:t>
            </a:r>
          </a:p>
          <a:p>
            <a:pPr lvl="1" eaLnBrk="1" hangingPunct="1"/>
            <a:r>
              <a:rPr lang="en-GB" dirty="0" smtClean="0">
                <a:solidFill>
                  <a:srgbClr val="002060"/>
                </a:solidFill>
              </a:rPr>
              <a:t>Concerns also ITS in 60 GHz.</a:t>
            </a:r>
          </a:p>
          <a:p>
            <a:pPr eaLnBrk="1" hangingPunct="1"/>
            <a:r>
              <a:rPr lang="en-GB" dirty="0" smtClean="0">
                <a:solidFill>
                  <a:srgbClr val="FF0000"/>
                </a:solidFill>
              </a:rPr>
              <a:t>Responses in 2 CEPT Reports for Public Consultation Approval in October 2018 at CEPT/ECC</a:t>
            </a:r>
          </a:p>
        </p:txBody>
      </p:sp>
    </p:spTree>
    <p:extLst>
      <p:ext uri="{BB962C8B-B14F-4D97-AF65-F5344CB8AC3E}">
        <p14:creationId xmlns:p14="http://schemas.microsoft.com/office/powerpoint/2010/main" val="1611429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2922" cy="1778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9" name="Title 1"/>
          <p:cNvSpPr>
            <a:spLocks noGrp="1"/>
          </p:cNvSpPr>
          <p:nvPr>
            <p:ph type="title"/>
          </p:nvPr>
        </p:nvSpPr>
        <p:spPr>
          <a:xfrm>
            <a:off x="755576" y="912813"/>
            <a:ext cx="7928049" cy="687387"/>
          </a:xfrm>
        </p:spPr>
        <p:txBody>
          <a:bodyPr/>
          <a:lstStyle/>
          <a:p>
            <a:pPr eaLnBrk="1" hangingPunct="1"/>
            <a:r>
              <a:rPr lang="en-GB" dirty="0" smtClean="0"/>
              <a:t>Planned Output of CEPT/ECC Work</a:t>
            </a:r>
          </a:p>
        </p:txBody>
      </p:sp>
      <p:sp>
        <p:nvSpPr>
          <p:cNvPr id="7170" name="Content Placeholder 2"/>
          <p:cNvSpPr>
            <a:spLocks noGrp="1"/>
          </p:cNvSpPr>
          <p:nvPr>
            <p:ph idx="1"/>
          </p:nvPr>
        </p:nvSpPr>
        <p:spPr>
          <a:xfrm>
            <a:off x="458787" y="1844824"/>
            <a:ext cx="8226425" cy="4556720"/>
          </a:xfrm>
        </p:spPr>
        <p:txBody>
          <a:bodyPr/>
          <a:lstStyle/>
          <a:p>
            <a:pPr eaLnBrk="1" hangingPunct="1"/>
            <a:r>
              <a:rPr lang="en-GB" dirty="0" smtClean="0">
                <a:solidFill>
                  <a:srgbClr val="002060"/>
                </a:solidFill>
              </a:rPr>
              <a:t>2 CEPT Reports – Proposals for MOD of related EC Decisions</a:t>
            </a:r>
          </a:p>
          <a:p>
            <a:pPr eaLnBrk="1" hangingPunct="1"/>
            <a:r>
              <a:rPr lang="en-GB" dirty="0" smtClean="0">
                <a:solidFill>
                  <a:srgbClr val="002060"/>
                </a:solidFill>
              </a:rPr>
              <a:t>Revision ECC Decision (08)01 – ITS in 5875-5925 MHz</a:t>
            </a:r>
          </a:p>
          <a:p>
            <a:pPr eaLnBrk="1" hangingPunct="1"/>
            <a:r>
              <a:rPr lang="en-GB" dirty="0" smtClean="0">
                <a:solidFill>
                  <a:srgbClr val="002060"/>
                </a:solidFill>
              </a:rPr>
              <a:t>Revision ECC Recommendation (08)01 – ITS in 5855-5875 MHz</a:t>
            </a:r>
          </a:p>
          <a:p>
            <a:pPr eaLnBrk="1" hangingPunct="1"/>
            <a:r>
              <a:rPr lang="en-GB" dirty="0" smtClean="0">
                <a:solidFill>
                  <a:srgbClr val="002060"/>
                </a:solidFill>
              </a:rPr>
              <a:t>New ECC Report on additional studies in CEPT/ECC/WGSE</a:t>
            </a:r>
          </a:p>
          <a:p>
            <a:pPr eaLnBrk="1" hangingPunct="1"/>
            <a:r>
              <a:rPr lang="en-GB" dirty="0" smtClean="0">
                <a:solidFill>
                  <a:srgbClr val="002060"/>
                </a:solidFill>
              </a:rPr>
              <a:t>New ECC Report on sharing Road ITS and Urban Rail (CBTC) ITS in CEPT/ECC/WGFM</a:t>
            </a:r>
          </a:p>
          <a:p>
            <a:pPr eaLnBrk="1" hangingPunct="1"/>
            <a:r>
              <a:rPr lang="en-GB" dirty="0" smtClean="0">
                <a:solidFill>
                  <a:srgbClr val="002060"/>
                </a:solidFill>
              </a:rPr>
              <a:t>Inclusions in ERC/REC 70-03 (Annexes 5 and 13), e.g. Smart Tachograph</a:t>
            </a:r>
          </a:p>
          <a:p>
            <a:pPr eaLnBrk="1" hangingPunct="1"/>
            <a:r>
              <a:rPr lang="en-GB" dirty="0" smtClean="0">
                <a:solidFill>
                  <a:srgbClr val="002060"/>
                </a:solidFill>
              </a:rPr>
              <a:t>Revision ECC Decision (09)01 – ‘by-product’ of current review of 60 GHz as set out in ECC’s 5G Roadmap, mainly for wireless access and small cells backhauling applications </a:t>
            </a: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6</a:t>
            </a:fld>
            <a:endParaRPr lang="en-GB"/>
          </a:p>
        </p:txBody>
      </p:sp>
    </p:spTree>
    <p:extLst>
      <p:ext uri="{BB962C8B-B14F-4D97-AF65-F5344CB8AC3E}">
        <p14:creationId xmlns:p14="http://schemas.microsoft.com/office/powerpoint/2010/main" val="2177000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266" y="1772816"/>
            <a:ext cx="12954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9" name="Title 1"/>
          <p:cNvSpPr>
            <a:spLocks noGrp="1"/>
          </p:cNvSpPr>
          <p:nvPr>
            <p:ph type="title"/>
          </p:nvPr>
        </p:nvSpPr>
        <p:spPr>
          <a:xfrm>
            <a:off x="755576" y="912813"/>
            <a:ext cx="7928049" cy="687387"/>
          </a:xfrm>
        </p:spPr>
        <p:txBody>
          <a:bodyPr/>
          <a:lstStyle/>
          <a:p>
            <a:pPr eaLnBrk="1" hangingPunct="1"/>
            <a:r>
              <a:rPr lang="en-GB" dirty="0" smtClean="0"/>
              <a:t>Preparations towards WRC-19 Agenda Item 1.12</a:t>
            </a:r>
          </a:p>
        </p:txBody>
      </p:sp>
      <p:sp>
        <p:nvSpPr>
          <p:cNvPr id="7170" name="Content Placeholder 2"/>
          <p:cNvSpPr>
            <a:spLocks noGrp="1"/>
          </p:cNvSpPr>
          <p:nvPr>
            <p:ph idx="1"/>
          </p:nvPr>
        </p:nvSpPr>
        <p:spPr>
          <a:xfrm>
            <a:off x="457201" y="1752600"/>
            <a:ext cx="7327570" cy="5105400"/>
          </a:xfrm>
        </p:spPr>
        <p:txBody>
          <a:bodyPr/>
          <a:lstStyle/>
          <a:p>
            <a:pPr eaLnBrk="1" hangingPunct="1"/>
            <a:r>
              <a:rPr lang="en-GB" dirty="0" smtClean="0">
                <a:solidFill>
                  <a:srgbClr val="002060"/>
                </a:solidFill>
              </a:rPr>
              <a:t>CPG PTD – concerns 5.9 GHz and 60 GHz</a:t>
            </a:r>
          </a:p>
          <a:p>
            <a:pPr eaLnBrk="1" hangingPunct="1"/>
            <a:endParaRPr lang="en-GB" dirty="0" smtClean="0">
              <a:solidFill>
                <a:srgbClr val="002060"/>
              </a:solidFill>
            </a:endParaRPr>
          </a:p>
          <a:p>
            <a:pPr eaLnBrk="1" hangingPunct="1"/>
            <a:endParaRPr lang="en-GB" dirty="0">
              <a:solidFill>
                <a:srgbClr val="002060"/>
              </a:solidFill>
            </a:endParaRPr>
          </a:p>
          <a:p>
            <a:pPr eaLnBrk="1" hangingPunct="1"/>
            <a:endParaRPr lang="en-GB" dirty="0" smtClean="0">
              <a:solidFill>
                <a:srgbClr val="002060"/>
              </a:solidFill>
            </a:endParaRPr>
          </a:p>
          <a:p>
            <a:pPr eaLnBrk="1" hangingPunct="1"/>
            <a:endParaRPr lang="en-GB" dirty="0">
              <a:solidFill>
                <a:srgbClr val="002060"/>
              </a:solidFill>
            </a:endParaRPr>
          </a:p>
          <a:p>
            <a:pPr eaLnBrk="1" hangingPunct="1"/>
            <a:endParaRPr lang="en-GB" dirty="0" smtClean="0">
              <a:solidFill>
                <a:srgbClr val="002060"/>
              </a:solidFill>
            </a:endParaRPr>
          </a:p>
          <a:p>
            <a:pPr eaLnBrk="1" hangingPunct="1"/>
            <a:endParaRPr lang="en-GB" sz="2000" dirty="0" smtClean="0">
              <a:solidFill>
                <a:srgbClr val="002060"/>
              </a:solidFill>
            </a:endParaRPr>
          </a:p>
          <a:p>
            <a:pPr eaLnBrk="1" hangingPunct="1"/>
            <a:r>
              <a:rPr lang="en-GB" sz="2000" dirty="0" smtClean="0">
                <a:solidFill>
                  <a:srgbClr val="002060"/>
                </a:solidFill>
              </a:rPr>
              <a:t>Preliminary CEPT Views:</a:t>
            </a:r>
          </a:p>
          <a:p>
            <a:pPr eaLnBrk="1" hangingPunct="1"/>
            <a:r>
              <a:rPr lang="en-US" sz="1800" dirty="0" smtClean="0">
                <a:solidFill>
                  <a:srgbClr val="002060"/>
                </a:solidFill>
              </a:rPr>
              <a:t>existing </a:t>
            </a:r>
            <a:r>
              <a:rPr lang="en-US" sz="1800" dirty="0">
                <a:solidFill>
                  <a:srgbClr val="002060"/>
                </a:solidFill>
              </a:rPr>
              <a:t>regional harmonisation measures for ITS </a:t>
            </a:r>
            <a:r>
              <a:rPr lang="en-US" sz="1800" dirty="0" smtClean="0">
                <a:solidFill>
                  <a:srgbClr val="002060"/>
                </a:solidFill>
              </a:rPr>
              <a:t>in</a:t>
            </a:r>
            <a:br>
              <a:rPr lang="en-US" sz="1800" dirty="0" smtClean="0">
                <a:solidFill>
                  <a:srgbClr val="002060"/>
                </a:solidFill>
              </a:rPr>
            </a:br>
            <a:r>
              <a:rPr lang="en-US" sz="1800" dirty="0" smtClean="0">
                <a:solidFill>
                  <a:srgbClr val="002060"/>
                </a:solidFill>
              </a:rPr>
              <a:t>5855-5925 </a:t>
            </a:r>
            <a:r>
              <a:rPr lang="en-US" sz="1800" dirty="0">
                <a:solidFill>
                  <a:srgbClr val="002060"/>
                </a:solidFill>
              </a:rPr>
              <a:t>MHz and 63-64 GHz are </a:t>
            </a:r>
            <a:r>
              <a:rPr lang="en-US" sz="1800" dirty="0" smtClean="0">
                <a:solidFill>
                  <a:srgbClr val="002060"/>
                </a:solidFill>
              </a:rPr>
              <a:t>sufficient</a:t>
            </a:r>
          </a:p>
          <a:p>
            <a:pPr eaLnBrk="1" hangingPunct="1"/>
            <a:r>
              <a:rPr lang="en-US" sz="1800" dirty="0" smtClean="0">
                <a:solidFill>
                  <a:srgbClr val="002060"/>
                </a:solidFill>
              </a:rPr>
              <a:t>No </a:t>
            </a:r>
            <a:r>
              <a:rPr lang="en-US" sz="1800" dirty="0">
                <a:solidFill>
                  <a:srgbClr val="002060"/>
                </a:solidFill>
              </a:rPr>
              <a:t>changes to the </a:t>
            </a:r>
            <a:r>
              <a:rPr lang="en-US" sz="1800" dirty="0" smtClean="0">
                <a:solidFill>
                  <a:srgbClr val="002060"/>
                </a:solidFill>
              </a:rPr>
              <a:t>RR</a:t>
            </a:r>
          </a:p>
          <a:p>
            <a:pPr eaLnBrk="1" hangingPunct="1"/>
            <a:r>
              <a:rPr lang="en-US" sz="1800" dirty="0" smtClean="0">
                <a:solidFill>
                  <a:srgbClr val="002060"/>
                </a:solidFill>
              </a:rPr>
              <a:t>measures </a:t>
            </a:r>
            <a:r>
              <a:rPr lang="en-US" sz="1800" dirty="0">
                <a:solidFill>
                  <a:srgbClr val="002060"/>
                </a:solidFill>
              </a:rPr>
              <a:t>for ITS on ITU-R level can be achieved through the development of an ITU-R Recommendation (and an ITU-R Report if needed</a:t>
            </a:r>
            <a:r>
              <a:rPr lang="en-US" sz="1800" dirty="0" smtClean="0">
                <a:solidFill>
                  <a:srgbClr val="002060"/>
                </a:solidFill>
              </a:rPr>
              <a:t>)</a:t>
            </a:r>
            <a:endParaRPr lang="en-US" sz="1800" dirty="0">
              <a:solidFill>
                <a:srgbClr val="002060"/>
              </a:solidFill>
            </a:endParaRPr>
          </a:p>
          <a:p>
            <a:pPr eaLnBrk="1" hangingPunct="1"/>
            <a:endParaRPr lang="en-GB"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7</a:t>
            </a:fld>
            <a:endParaRPr lang="en-GB"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 y="2132856"/>
            <a:ext cx="7782588"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08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8CC642E-23FC-4CFD-8381-25622B9060DF}" type="slidenum">
              <a:rPr lang="en-GB" smtClean="0"/>
              <a:pPr>
                <a:defRPr/>
              </a:pPr>
              <a:t>8</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39350" cy="754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020272" y="2132856"/>
            <a:ext cx="2880320" cy="1296144"/>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8623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755576" y="912813"/>
            <a:ext cx="7928049" cy="687387"/>
          </a:xfrm>
        </p:spPr>
        <p:txBody>
          <a:bodyPr/>
          <a:lstStyle/>
          <a:p>
            <a:pPr eaLnBrk="1" hangingPunct="1"/>
            <a:r>
              <a:rPr lang="en-GB" dirty="0" smtClean="0"/>
              <a:t>Current Process</a:t>
            </a:r>
          </a:p>
        </p:txBody>
      </p:sp>
      <p:sp>
        <p:nvSpPr>
          <p:cNvPr id="7170" name="Content Placeholder 2"/>
          <p:cNvSpPr>
            <a:spLocks noGrp="1"/>
          </p:cNvSpPr>
          <p:nvPr>
            <p:ph idx="1"/>
          </p:nvPr>
        </p:nvSpPr>
        <p:spPr>
          <a:xfrm>
            <a:off x="467544" y="1556792"/>
            <a:ext cx="8226425" cy="4556720"/>
          </a:xfrm>
        </p:spPr>
        <p:txBody>
          <a:bodyPr/>
          <a:lstStyle/>
          <a:p>
            <a:pPr eaLnBrk="1" hangingPunct="1"/>
            <a:r>
              <a:rPr lang="en-GB" dirty="0" smtClean="0">
                <a:solidFill>
                  <a:srgbClr val="002060"/>
                </a:solidFill>
              </a:rPr>
              <a:t>Initial request from ETSI in </a:t>
            </a:r>
            <a:r>
              <a:rPr lang="en-GB" dirty="0" err="1" smtClean="0">
                <a:solidFill>
                  <a:srgbClr val="002060"/>
                </a:solidFill>
              </a:rPr>
              <a:t>Srdoc</a:t>
            </a:r>
            <a:r>
              <a:rPr lang="en-GB" dirty="0" smtClean="0">
                <a:solidFill>
                  <a:srgbClr val="002060"/>
                </a:solidFill>
              </a:rPr>
              <a:t> TR 103 111 for Urban Rail Systems</a:t>
            </a:r>
          </a:p>
          <a:p>
            <a:pPr eaLnBrk="1" hangingPunct="1"/>
            <a:r>
              <a:rPr lang="en-GB" dirty="0" smtClean="0">
                <a:solidFill>
                  <a:srgbClr val="002060"/>
                </a:solidFill>
              </a:rPr>
              <a:t>First analysis performed in WGFM / SRD/MG</a:t>
            </a:r>
          </a:p>
          <a:p>
            <a:pPr eaLnBrk="1" hangingPunct="1"/>
            <a:r>
              <a:rPr lang="en-GB" dirty="0" smtClean="0">
                <a:solidFill>
                  <a:srgbClr val="002060"/>
                </a:solidFill>
              </a:rPr>
              <a:t>Request back to ETSI to find solutions for sharing of Urban Rail (CBTC) ITS and Road (ITS)</a:t>
            </a:r>
          </a:p>
          <a:p>
            <a:pPr eaLnBrk="1" hangingPunct="1"/>
            <a:r>
              <a:rPr lang="en-GB" dirty="0" smtClean="0">
                <a:solidFill>
                  <a:srgbClr val="002060"/>
                </a:solidFill>
              </a:rPr>
              <a:t>Delivery of ETSI TR 103 442 – an ‘interim report’</a:t>
            </a:r>
          </a:p>
          <a:p>
            <a:pPr eaLnBrk="1" hangingPunct="1"/>
            <a:r>
              <a:rPr lang="en-GB" dirty="0" smtClean="0">
                <a:solidFill>
                  <a:srgbClr val="002060"/>
                </a:solidFill>
              </a:rPr>
              <a:t>Reception of the ITS mandate and start of the 7</a:t>
            </a:r>
            <a:r>
              <a:rPr lang="en-GB" baseline="30000" dirty="0" smtClean="0">
                <a:solidFill>
                  <a:srgbClr val="002060"/>
                </a:solidFill>
              </a:rPr>
              <a:t>th</a:t>
            </a:r>
            <a:r>
              <a:rPr lang="en-GB" dirty="0" smtClean="0">
                <a:solidFill>
                  <a:srgbClr val="002060"/>
                </a:solidFill>
              </a:rPr>
              <a:t> Update process under the permanent SRD mandate</a:t>
            </a:r>
          </a:p>
          <a:p>
            <a:pPr eaLnBrk="1" hangingPunct="1"/>
            <a:r>
              <a:rPr lang="en-GB" dirty="0" smtClean="0">
                <a:solidFill>
                  <a:srgbClr val="002060"/>
                </a:solidFill>
              </a:rPr>
              <a:t>Request from CEPT to ETSI to deliver a </a:t>
            </a:r>
            <a:r>
              <a:rPr lang="en-GB" dirty="0" err="1" smtClean="0">
                <a:solidFill>
                  <a:srgbClr val="002060"/>
                </a:solidFill>
              </a:rPr>
              <a:t>Srdoc</a:t>
            </a:r>
            <a:r>
              <a:rPr lang="en-GB" dirty="0" smtClean="0">
                <a:solidFill>
                  <a:srgbClr val="002060"/>
                </a:solidFill>
              </a:rPr>
              <a:t> for smart Tachograph, weight and Dimensions (first feedback received to get studies started in PT SE24)</a:t>
            </a:r>
          </a:p>
          <a:p>
            <a:pPr eaLnBrk="1" hangingPunct="1"/>
            <a:r>
              <a:rPr lang="en-GB" dirty="0" smtClean="0">
                <a:solidFill>
                  <a:srgbClr val="002060"/>
                </a:solidFill>
              </a:rPr>
              <a:t>Liaison statements from WG FM (02/2017) and ECC (11/2017) on ITS to ETSI</a:t>
            </a: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9</a:t>
            </a:fld>
            <a:endParaRPr lang="en-GB"/>
          </a:p>
        </p:txBody>
      </p:sp>
    </p:spTree>
    <p:extLst>
      <p:ext uri="{BB962C8B-B14F-4D97-AF65-F5344CB8AC3E}">
        <p14:creationId xmlns:p14="http://schemas.microsoft.com/office/powerpoint/2010/main" val="2718494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1617</Words>
  <Application>Microsoft Office PowerPoint</Application>
  <PresentationFormat>On-screen Show (4:3)</PresentationFormat>
  <Paragraphs>159</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Ongoing activities within CEPT/ECC on ITS</vt:lpstr>
      <vt:lpstr>PowerPoint Presentation</vt:lpstr>
      <vt:lpstr>Current Regulations</vt:lpstr>
      <vt:lpstr>EC Mandates</vt:lpstr>
      <vt:lpstr>Planned Output of CEPT/ECC Work</vt:lpstr>
      <vt:lpstr>Preparations towards WRC-19 Agenda Item 1.12</vt:lpstr>
      <vt:lpstr>PowerPoint Presentation</vt:lpstr>
      <vt:lpstr>Current Process</vt:lpstr>
      <vt:lpstr>General Principles and Concept for Future Spectrum Regulation</vt:lpstr>
      <vt:lpstr>Technologies under Consideration</vt:lpstr>
      <vt:lpstr>Preliminary additional Coexistence Scenarios considered in CEPT/ECC/WGSE</vt:lpstr>
      <vt:lpstr>Relation to ETSI Work</vt:lpstr>
      <vt:lpstr>Importance of the ETSI EN 302 571</vt:lpstr>
      <vt:lpstr>60 GHz</vt:lpstr>
      <vt:lpstr>Organisation &amp; Timeline</vt:lpstr>
      <vt:lpstr>Finally..</vt:lpstr>
    </vt:vector>
  </TitlesOfParts>
  <Manager>Thomas.Weilacher@BNetzA.de</Manager>
  <Company>ECC Working Group 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WAS/RLAN</dc:title>
  <dc:subject>Wi-Fi Alliance</dc:subject>
  <dc:creator>Thomas.Weilacher@BNetzA.de;Thomas Weber ECO</dc:creator>
  <cp:keywords>ECC Presentation</cp:keywords>
  <dc:description>25 October 2017</dc:description>
  <cp:lastModifiedBy>Vibeke Hansen</cp:lastModifiedBy>
  <cp:revision>355</cp:revision>
  <cp:lastPrinted>2013-09-04T13:15:59Z</cp:lastPrinted>
  <dcterms:created xsi:type="dcterms:W3CDTF">2011-06-28T16:48:17Z</dcterms:created>
  <dcterms:modified xsi:type="dcterms:W3CDTF">2018-03-07T07:42:14Z</dcterms:modified>
  <cp:contentStatus>final</cp:contentStatus>
</cp:coreProperties>
</file>